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 id="2147483675" r:id="rId3"/>
    <p:sldMasterId id="2147483660" r:id="rId4"/>
  </p:sldMasterIdLst>
  <p:notesMasterIdLst>
    <p:notesMasterId r:id="rId36"/>
  </p:notesMasterIdLst>
  <p:handoutMasterIdLst>
    <p:handoutMasterId r:id="rId37"/>
  </p:handoutMasterIdLst>
  <p:sldIdLst>
    <p:sldId id="309" r:id="rId5"/>
    <p:sldId id="316" r:id="rId6"/>
    <p:sldId id="268" r:id="rId7"/>
    <p:sldId id="273" r:id="rId8"/>
    <p:sldId id="270" r:id="rId9"/>
    <p:sldId id="274" r:id="rId10"/>
    <p:sldId id="276" r:id="rId11"/>
    <p:sldId id="277" r:id="rId12"/>
    <p:sldId id="278" r:id="rId13"/>
    <p:sldId id="287" r:id="rId14"/>
    <p:sldId id="288" r:id="rId15"/>
    <p:sldId id="289" r:id="rId16"/>
    <p:sldId id="292" r:id="rId17"/>
    <p:sldId id="293" r:id="rId18"/>
    <p:sldId id="294" r:id="rId19"/>
    <p:sldId id="296" r:id="rId20"/>
    <p:sldId id="299" r:id="rId21"/>
    <p:sldId id="298" r:id="rId22"/>
    <p:sldId id="311" r:id="rId23"/>
    <p:sldId id="300" r:id="rId24"/>
    <p:sldId id="310" r:id="rId25"/>
    <p:sldId id="305" r:id="rId26"/>
    <p:sldId id="313" r:id="rId27"/>
    <p:sldId id="306" r:id="rId28"/>
    <p:sldId id="302" r:id="rId29"/>
    <p:sldId id="315" r:id="rId30"/>
    <p:sldId id="307" r:id="rId31"/>
    <p:sldId id="308" r:id="rId32"/>
    <p:sldId id="301" r:id="rId33"/>
    <p:sldId id="312"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6892"/>
    <a:srgbClr val="722A1B"/>
    <a:srgbClr val="EE8221"/>
    <a:srgbClr val="FFDDB9"/>
    <a:srgbClr val="D85C36"/>
    <a:srgbClr val="079D9D"/>
    <a:srgbClr val="F9E9CC"/>
    <a:srgbClr val="21304B"/>
    <a:srgbClr val="405C91"/>
    <a:srgbClr val="1376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8" autoAdjust="0"/>
    <p:restoredTop sz="86687" autoAdjust="0"/>
  </p:normalViewPr>
  <p:slideViewPr>
    <p:cSldViewPr snapToGrid="0" showGuides="1">
      <p:cViewPr varScale="1">
        <p:scale>
          <a:sx n="78" d="100"/>
          <a:sy n="78" d="100"/>
        </p:scale>
        <p:origin x="72" y="16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8A0D63-86A4-477D-9A37-F1C030DF6070}" type="doc">
      <dgm:prSet loTypeId="urn:microsoft.com/office/officeart/2011/layout/CircleProcess" loCatId="process" qsTypeId="urn:microsoft.com/office/officeart/2005/8/quickstyle/simple1" qsCatId="simple" csTypeId="urn:microsoft.com/office/officeart/2005/8/colors/colorful5" csCatId="colorful" phldr="1"/>
      <dgm:spPr/>
      <dgm:t>
        <a:bodyPr/>
        <a:lstStyle/>
        <a:p>
          <a:endParaRPr lang="en-US"/>
        </a:p>
      </dgm:t>
    </dgm:pt>
    <dgm:pt modelId="{A7EE2001-140D-4433-A9A1-53E850A85482}">
      <dgm:prSet/>
      <dgm:spPr/>
      <dgm:t>
        <a:bodyPr/>
        <a:lstStyle/>
        <a:p>
          <a:r>
            <a:rPr lang="en-US" dirty="0" smtClean="0"/>
            <a:t>Provider sends MyChart message to patient asking “Are you interested in Pillbox?”</a:t>
          </a:r>
          <a:endParaRPr lang="en-US" dirty="0"/>
        </a:p>
      </dgm:t>
    </dgm:pt>
    <dgm:pt modelId="{33FD882F-27DE-4707-A4BC-460B7347CD2D}" type="parTrans" cxnId="{60C9FD86-3C19-465D-BAA3-499A0AF2F6BD}">
      <dgm:prSet/>
      <dgm:spPr/>
      <dgm:t>
        <a:bodyPr/>
        <a:lstStyle/>
        <a:p>
          <a:endParaRPr lang="en-US"/>
        </a:p>
      </dgm:t>
    </dgm:pt>
    <dgm:pt modelId="{22304E09-39D5-401C-AD1D-BC6D7DEEF541}" type="sibTrans" cxnId="{60C9FD86-3C19-465D-BAA3-499A0AF2F6BD}">
      <dgm:prSet/>
      <dgm:spPr/>
      <dgm:t>
        <a:bodyPr/>
        <a:lstStyle/>
        <a:p>
          <a:endParaRPr lang="en-US"/>
        </a:p>
      </dgm:t>
    </dgm:pt>
    <dgm:pt modelId="{24E715A3-D657-4242-A237-18362A1F3FD8}">
      <dgm:prSet/>
      <dgm:spPr/>
      <dgm:t>
        <a:bodyPr/>
        <a:lstStyle/>
        <a:p>
          <a:r>
            <a:rPr lang="en-US" dirty="0" smtClean="0"/>
            <a:t>Patient replies to the provider via a MyChart message: Y/N/No reply</a:t>
          </a:r>
        </a:p>
        <a:p>
          <a:r>
            <a:rPr lang="en-US" dirty="0" smtClean="0"/>
            <a:t>If patient replies Y, nurse receives a notification in Patient Advice Request inbasket folder in Maestro Care; nurse sends to Provider or Pharmacist’s inbasket</a:t>
          </a:r>
          <a:endParaRPr lang="en-US" dirty="0"/>
        </a:p>
      </dgm:t>
    </dgm:pt>
    <dgm:pt modelId="{DC7541D1-9D86-48B9-A4D0-7436DBAF6A0A}" type="parTrans" cxnId="{6285E167-4BC7-47C1-99BD-C04E7996B5C5}">
      <dgm:prSet/>
      <dgm:spPr/>
      <dgm:t>
        <a:bodyPr/>
        <a:lstStyle/>
        <a:p>
          <a:endParaRPr lang="en-US"/>
        </a:p>
      </dgm:t>
    </dgm:pt>
    <dgm:pt modelId="{EC31C518-D288-4DF0-A551-A2292954EEA6}" type="sibTrans" cxnId="{6285E167-4BC7-47C1-99BD-C04E7996B5C5}">
      <dgm:prSet/>
      <dgm:spPr/>
      <dgm:t>
        <a:bodyPr/>
        <a:lstStyle/>
        <a:p>
          <a:endParaRPr lang="en-US"/>
        </a:p>
      </dgm:t>
    </dgm:pt>
    <dgm:pt modelId="{EDD95298-7C24-4686-B5CF-30FD38AAF4F5}">
      <dgm:prSet/>
      <dgm:spPr/>
      <dgm:t>
        <a:bodyPr/>
        <a:lstStyle/>
        <a:p>
          <a:endParaRPr lang="en-US" dirty="0" smtClean="0"/>
        </a:p>
        <a:p>
          <a:r>
            <a:rPr lang="en-US" dirty="0" smtClean="0"/>
            <a:t>Sets up phone call to review  Pillbox and medications </a:t>
          </a:r>
        </a:p>
      </dgm:t>
    </dgm:pt>
    <dgm:pt modelId="{A0E825B7-A86D-42A6-B11C-B027900A1E57}" type="parTrans" cxnId="{06647928-7DB6-45BF-8813-4A7F1E4BC045}">
      <dgm:prSet/>
      <dgm:spPr/>
      <dgm:t>
        <a:bodyPr/>
        <a:lstStyle/>
        <a:p>
          <a:endParaRPr lang="en-US"/>
        </a:p>
      </dgm:t>
    </dgm:pt>
    <dgm:pt modelId="{41EB1F98-9FC7-42DD-8989-1C3313BD8220}" type="sibTrans" cxnId="{06647928-7DB6-45BF-8813-4A7F1E4BC045}">
      <dgm:prSet/>
      <dgm:spPr/>
      <dgm:t>
        <a:bodyPr/>
        <a:lstStyle/>
        <a:p>
          <a:endParaRPr lang="en-US"/>
        </a:p>
      </dgm:t>
    </dgm:pt>
    <dgm:pt modelId="{FE039A9E-07B0-4975-B60F-7999FCACE501}">
      <dgm:prSet/>
      <dgm:spPr/>
      <dgm:t>
        <a:bodyPr/>
        <a:lstStyle/>
        <a:p>
          <a:r>
            <a:rPr lang="en-US" dirty="0" smtClean="0"/>
            <a:t>Pharmacist’s Provides  Patient with </a:t>
          </a:r>
          <a:r>
            <a:rPr lang="en-US" smtClean="0"/>
            <a:t>instructions to launch Pillbox </a:t>
          </a:r>
          <a:r>
            <a:rPr lang="en-US" dirty="0" smtClean="0"/>
            <a:t>via MyChart</a:t>
          </a:r>
          <a:endParaRPr lang="en-US" dirty="0"/>
        </a:p>
      </dgm:t>
    </dgm:pt>
    <dgm:pt modelId="{43481322-3966-44B1-910B-1D5EE362A593}" type="sibTrans" cxnId="{9B6AC9CA-736A-4FEF-A93A-1A0B6AB03706}">
      <dgm:prSet/>
      <dgm:spPr/>
      <dgm:t>
        <a:bodyPr/>
        <a:lstStyle/>
        <a:p>
          <a:endParaRPr lang="en-US"/>
        </a:p>
      </dgm:t>
    </dgm:pt>
    <dgm:pt modelId="{DE5A0AF3-2EAF-4926-9490-A49091D9528D}" type="parTrans" cxnId="{9B6AC9CA-736A-4FEF-A93A-1A0B6AB03706}">
      <dgm:prSet/>
      <dgm:spPr/>
      <dgm:t>
        <a:bodyPr/>
        <a:lstStyle/>
        <a:p>
          <a:endParaRPr lang="en-US"/>
        </a:p>
      </dgm:t>
    </dgm:pt>
    <dgm:pt modelId="{58E0BB33-A7D1-4016-952A-E98CF518E133}">
      <dgm:prSet/>
      <dgm:spPr/>
      <dgm:t>
        <a:bodyPr/>
        <a:lstStyle/>
        <a:p>
          <a:r>
            <a:rPr lang="en-US" dirty="0" smtClean="0"/>
            <a:t>Pharmacist adds .pillbox in progress note/Telephone note to enable Pillbox in patient’s MyChart</a:t>
          </a:r>
          <a:endParaRPr lang="en-US" dirty="0"/>
        </a:p>
      </dgm:t>
    </dgm:pt>
    <dgm:pt modelId="{F1D1BA1E-2C43-4734-A3C6-FC636C97D3B0}" type="parTrans" cxnId="{2D83376F-07A9-4047-9346-353E15DD3E48}">
      <dgm:prSet/>
      <dgm:spPr/>
      <dgm:t>
        <a:bodyPr/>
        <a:lstStyle/>
        <a:p>
          <a:endParaRPr lang="en-US"/>
        </a:p>
      </dgm:t>
    </dgm:pt>
    <dgm:pt modelId="{775B4D37-D5FC-4F94-86A6-B31D346A7F72}" type="sibTrans" cxnId="{2D83376F-07A9-4047-9346-353E15DD3E48}">
      <dgm:prSet/>
      <dgm:spPr/>
      <dgm:t>
        <a:bodyPr/>
        <a:lstStyle/>
        <a:p>
          <a:endParaRPr lang="en-US"/>
        </a:p>
      </dgm:t>
    </dgm:pt>
    <dgm:pt modelId="{8EA0C97A-3ED1-4F3D-ABB3-7ED274D1F499}" type="pres">
      <dgm:prSet presAssocID="{808A0D63-86A4-477D-9A37-F1C030DF6070}" presName="Name0" presStyleCnt="0">
        <dgm:presLayoutVars>
          <dgm:chMax val="11"/>
          <dgm:chPref val="11"/>
          <dgm:dir/>
          <dgm:resizeHandles/>
        </dgm:presLayoutVars>
      </dgm:prSet>
      <dgm:spPr/>
      <dgm:t>
        <a:bodyPr/>
        <a:lstStyle/>
        <a:p>
          <a:endParaRPr lang="en-US"/>
        </a:p>
      </dgm:t>
    </dgm:pt>
    <dgm:pt modelId="{ACFF9EAE-2BE4-4297-A532-DBC900FF7F86}" type="pres">
      <dgm:prSet presAssocID="{FE039A9E-07B0-4975-B60F-7999FCACE501}" presName="Accent5" presStyleCnt="0"/>
      <dgm:spPr/>
    </dgm:pt>
    <dgm:pt modelId="{D0967DD6-82DA-4D65-AD59-CCF393209291}" type="pres">
      <dgm:prSet presAssocID="{FE039A9E-07B0-4975-B60F-7999FCACE501}" presName="Accent" presStyleLbl="node1" presStyleIdx="0" presStyleCnt="5"/>
      <dgm:spPr/>
    </dgm:pt>
    <dgm:pt modelId="{18FD0405-71C5-4B96-9CF6-4DB3543EE6AE}" type="pres">
      <dgm:prSet presAssocID="{FE039A9E-07B0-4975-B60F-7999FCACE501}" presName="ParentBackground5" presStyleCnt="0"/>
      <dgm:spPr/>
    </dgm:pt>
    <dgm:pt modelId="{F1C44A18-550F-4FE9-9254-B086CAD59F7D}" type="pres">
      <dgm:prSet presAssocID="{FE039A9E-07B0-4975-B60F-7999FCACE501}" presName="ParentBackground" presStyleLbl="fgAcc1" presStyleIdx="0" presStyleCnt="5"/>
      <dgm:spPr/>
      <dgm:t>
        <a:bodyPr/>
        <a:lstStyle/>
        <a:p>
          <a:endParaRPr lang="en-US"/>
        </a:p>
      </dgm:t>
    </dgm:pt>
    <dgm:pt modelId="{6BA5AA60-643A-4E1E-85B8-E513E81751B8}" type="pres">
      <dgm:prSet presAssocID="{FE039A9E-07B0-4975-B60F-7999FCACE501}" presName="Parent5" presStyleLbl="revTx" presStyleIdx="0" presStyleCnt="0">
        <dgm:presLayoutVars>
          <dgm:chMax val="1"/>
          <dgm:chPref val="1"/>
          <dgm:bulletEnabled val="1"/>
        </dgm:presLayoutVars>
      </dgm:prSet>
      <dgm:spPr/>
      <dgm:t>
        <a:bodyPr/>
        <a:lstStyle/>
        <a:p>
          <a:endParaRPr lang="en-US"/>
        </a:p>
      </dgm:t>
    </dgm:pt>
    <dgm:pt modelId="{E81387C3-B04D-417A-809B-E595FED8041A}" type="pres">
      <dgm:prSet presAssocID="{58E0BB33-A7D1-4016-952A-E98CF518E133}" presName="Accent4" presStyleCnt="0"/>
      <dgm:spPr/>
    </dgm:pt>
    <dgm:pt modelId="{BF346F26-ADED-4440-AB95-8767EFB40C64}" type="pres">
      <dgm:prSet presAssocID="{58E0BB33-A7D1-4016-952A-E98CF518E133}" presName="Accent" presStyleLbl="node1" presStyleIdx="1" presStyleCnt="5"/>
      <dgm:spPr/>
    </dgm:pt>
    <dgm:pt modelId="{06C79E49-9A84-41B1-971C-CCEB670DB587}" type="pres">
      <dgm:prSet presAssocID="{58E0BB33-A7D1-4016-952A-E98CF518E133}" presName="ParentBackground4" presStyleCnt="0"/>
      <dgm:spPr/>
    </dgm:pt>
    <dgm:pt modelId="{1FC6B785-131E-4F3A-AAA2-6864A0B54FF2}" type="pres">
      <dgm:prSet presAssocID="{58E0BB33-A7D1-4016-952A-E98CF518E133}" presName="ParentBackground" presStyleLbl="fgAcc1" presStyleIdx="1" presStyleCnt="5"/>
      <dgm:spPr/>
      <dgm:t>
        <a:bodyPr/>
        <a:lstStyle/>
        <a:p>
          <a:endParaRPr lang="en-US"/>
        </a:p>
      </dgm:t>
    </dgm:pt>
    <dgm:pt modelId="{40D0B491-9230-4C4D-BC34-8E0BD5EBEBBD}" type="pres">
      <dgm:prSet presAssocID="{58E0BB33-A7D1-4016-952A-E98CF518E133}" presName="Parent4" presStyleLbl="revTx" presStyleIdx="0" presStyleCnt="0">
        <dgm:presLayoutVars>
          <dgm:chMax val="1"/>
          <dgm:chPref val="1"/>
          <dgm:bulletEnabled val="1"/>
        </dgm:presLayoutVars>
      </dgm:prSet>
      <dgm:spPr/>
      <dgm:t>
        <a:bodyPr/>
        <a:lstStyle/>
        <a:p>
          <a:endParaRPr lang="en-US"/>
        </a:p>
      </dgm:t>
    </dgm:pt>
    <dgm:pt modelId="{1E49BE1F-3AB1-4C27-BBEA-EC5FA4DF4FDF}" type="pres">
      <dgm:prSet presAssocID="{EDD95298-7C24-4686-B5CF-30FD38AAF4F5}" presName="Accent3" presStyleCnt="0"/>
      <dgm:spPr/>
    </dgm:pt>
    <dgm:pt modelId="{7240A2F3-8E8A-498F-B826-7DEAC75A628A}" type="pres">
      <dgm:prSet presAssocID="{EDD95298-7C24-4686-B5CF-30FD38AAF4F5}" presName="Accent" presStyleLbl="node1" presStyleIdx="2" presStyleCnt="5"/>
      <dgm:spPr/>
    </dgm:pt>
    <dgm:pt modelId="{76C6215B-B795-443E-98A2-0AF6D0BF71B8}" type="pres">
      <dgm:prSet presAssocID="{EDD95298-7C24-4686-B5CF-30FD38AAF4F5}" presName="ParentBackground3" presStyleCnt="0"/>
      <dgm:spPr/>
    </dgm:pt>
    <dgm:pt modelId="{28D6C134-F605-4554-AD51-1A21DE81AC6A}" type="pres">
      <dgm:prSet presAssocID="{EDD95298-7C24-4686-B5CF-30FD38AAF4F5}" presName="ParentBackground" presStyleLbl="fgAcc1" presStyleIdx="2" presStyleCnt="5"/>
      <dgm:spPr/>
      <dgm:t>
        <a:bodyPr/>
        <a:lstStyle/>
        <a:p>
          <a:endParaRPr lang="en-US"/>
        </a:p>
      </dgm:t>
    </dgm:pt>
    <dgm:pt modelId="{45F445D6-DFD8-45C9-B8FE-201DF26D6665}" type="pres">
      <dgm:prSet presAssocID="{EDD95298-7C24-4686-B5CF-30FD38AAF4F5}" presName="Parent3" presStyleLbl="revTx" presStyleIdx="0" presStyleCnt="0">
        <dgm:presLayoutVars>
          <dgm:chMax val="1"/>
          <dgm:chPref val="1"/>
          <dgm:bulletEnabled val="1"/>
        </dgm:presLayoutVars>
      </dgm:prSet>
      <dgm:spPr/>
      <dgm:t>
        <a:bodyPr/>
        <a:lstStyle/>
        <a:p>
          <a:endParaRPr lang="en-US"/>
        </a:p>
      </dgm:t>
    </dgm:pt>
    <dgm:pt modelId="{0E96F575-6F8C-424D-AEDB-7F92D3F50473}" type="pres">
      <dgm:prSet presAssocID="{24E715A3-D657-4242-A237-18362A1F3FD8}" presName="Accent2" presStyleCnt="0"/>
      <dgm:spPr/>
    </dgm:pt>
    <dgm:pt modelId="{D113F88C-842B-45A0-A27F-4BFF781C4F22}" type="pres">
      <dgm:prSet presAssocID="{24E715A3-D657-4242-A237-18362A1F3FD8}" presName="Accent" presStyleLbl="node1" presStyleIdx="3" presStyleCnt="5"/>
      <dgm:spPr/>
    </dgm:pt>
    <dgm:pt modelId="{28099D78-2DFF-48EE-A276-4C260F74A42C}" type="pres">
      <dgm:prSet presAssocID="{24E715A3-D657-4242-A237-18362A1F3FD8}" presName="ParentBackground2" presStyleCnt="0"/>
      <dgm:spPr/>
    </dgm:pt>
    <dgm:pt modelId="{986EC46E-0B0B-40A8-9AD0-85D9BA5796E5}" type="pres">
      <dgm:prSet presAssocID="{24E715A3-D657-4242-A237-18362A1F3FD8}" presName="ParentBackground" presStyleLbl="fgAcc1" presStyleIdx="3" presStyleCnt="5"/>
      <dgm:spPr/>
      <dgm:t>
        <a:bodyPr/>
        <a:lstStyle/>
        <a:p>
          <a:endParaRPr lang="en-US"/>
        </a:p>
      </dgm:t>
    </dgm:pt>
    <dgm:pt modelId="{AB8C36D1-4700-4133-BE48-A14EFAE1DB98}" type="pres">
      <dgm:prSet presAssocID="{24E715A3-D657-4242-A237-18362A1F3FD8}" presName="Parent2" presStyleLbl="revTx" presStyleIdx="0" presStyleCnt="0">
        <dgm:presLayoutVars>
          <dgm:chMax val="1"/>
          <dgm:chPref val="1"/>
          <dgm:bulletEnabled val="1"/>
        </dgm:presLayoutVars>
      </dgm:prSet>
      <dgm:spPr/>
      <dgm:t>
        <a:bodyPr/>
        <a:lstStyle/>
        <a:p>
          <a:endParaRPr lang="en-US"/>
        </a:p>
      </dgm:t>
    </dgm:pt>
    <dgm:pt modelId="{B1A2C02A-5128-491D-994F-D0954BD34D03}" type="pres">
      <dgm:prSet presAssocID="{A7EE2001-140D-4433-A9A1-53E850A85482}" presName="Accent1" presStyleCnt="0"/>
      <dgm:spPr/>
    </dgm:pt>
    <dgm:pt modelId="{8884FC5D-76EA-4333-BBF5-396C2E00FFF0}" type="pres">
      <dgm:prSet presAssocID="{A7EE2001-140D-4433-A9A1-53E850A85482}" presName="Accent" presStyleLbl="node1" presStyleIdx="4" presStyleCnt="5"/>
      <dgm:spPr/>
    </dgm:pt>
    <dgm:pt modelId="{AF2005DB-EE6E-4B82-B657-5FDC59841213}" type="pres">
      <dgm:prSet presAssocID="{A7EE2001-140D-4433-A9A1-53E850A85482}" presName="ParentBackground1" presStyleCnt="0"/>
      <dgm:spPr/>
    </dgm:pt>
    <dgm:pt modelId="{A880C35E-50A5-42AF-A00E-B6E640C8D4D9}" type="pres">
      <dgm:prSet presAssocID="{A7EE2001-140D-4433-A9A1-53E850A85482}" presName="ParentBackground" presStyleLbl="fgAcc1" presStyleIdx="4" presStyleCnt="5"/>
      <dgm:spPr/>
      <dgm:t>
        <a:bodyPr/>
        <a:lstStyle/>
        <a:p>
          <a:endParaRPr lang="en-US"/>
        </a:p>
      </dgm:t>
    </dgm:pt>
    <dgm:pt modelId="{7BB6AD6E-92D7-4637-928D-FA0C9869E792}" type="pres">
      <dgm:prSet presAssocID="{A7EE2001-140D-4433-A9A1-53E850A85482}" presName="Parent1" presStyleLbl="revTx" presStyleIdx="0" presStyleCnt="0">
        <dgm:presLayoutVars>
          <dgm:chMax val="1"/>
          <dgm:chPref val="1"/>
          <dgm:bulletEnabled val="1"/>
        </dgm:presLayoutVars>
      </dgm:prSet>
      <dgm:spPr/>
      <dgm:t>
        <a:bodyPr/>
        <a:lstStyle/>
        <a:p>
          <a:endParaRPr lang="en-US"/>
        </a:p>
      </dgm:t>
    </dgm:pt>
  </dgm:ptLst>
  <dgm:cxnLst>
    <dgm:cxn modelId="{60C9FD86-3C19-465D-BAA3-499A0AF2F6BD}" srcId="{808A0D63-86A4-477D-9A37-F1C030DF6070}" destId="{A7EE2001-140D-4433-A9A1-53E850A85482}" srcOrd="0" destOrd="0" parTransId="{33FD882F-27DE-4707-A4BC-460B7347CD2D}" sibTransId="{22304E09-39D5-401C-AD1D-BC6D7DEEF541}"/>
    <dgm:cxn modelId="{80C147A6-F6A1-4A14-B0A6-A58E4EE5C722}" type="presOf" srcId="{808A0D63-86A4-477D-9A37-F1C030DF6070}" destId="{8EA0C97A-3ED1-4F3D-ABB3-7ED274D1F499}" srcOrd="0" destOrd="0" presId="urn:microsoft.com/office/officeart/2011/layout/CircleProcess"/>
    <dgm:cxn modelId="{8887ADF8-2578-4A25-87E7-FAAAC237140A}" type="presOf" srcId="{24E715A3-D657-4242-A237-18362A1F3FD8}" destId="{AB8C36D1-4700-4133-BE48-A14EFAE1DB98}" srcOrd="1" destOrd="0" presId="urn:microsoft.com/office/officeart/2011/layout/CircleProcess"/>
    <dgm:cxn modelId="{51CA2AD0-37C0-417D-8379-17FD926E6DEF}" type="presOf" srcId="{58E0BB33-A7D1-4016-952A-E98CF518E133}" destId="{1FC6B785-131E-4F3A-AAA2-6864A0B54FF2}" srcOrd="0" destOrd="0" presId="urn:microsoft.com/office/officeart/2011/layout/CircleProcess"/>
    <dgm:cxn modelId="{2D83376F-07A9-4047-9346-353E15DD3E48}" srcId="{808A0D63-86A4-477D-9A37-F1C030DF6070}" destId="{58E0BB33-A7D1-4016-952A-E98CF518E133}" srcOrd="3" destOrd="0" parTransId="{F1D1BA1E-2C43-4734-A3C6-FC636C97D3B0}" sibTransId="{775B4D37-D5FC-4F94-86A6-B31D346A7F72}"/>
    <dgm:cxn modelId="{7B1146BF-A7B4-4527-9377-F942BEADA5A8}" type="presOf" srcId="{24E715A3-D657-4242-A237-18362A1F3FD8}" destId="{986EC46E-0B0B-40A8-9AD0-85D9BA5796E5}" srcOrd="0" destOrd="0" presId="urn:microsoft.com/office/officeart/2011/layout/CircleProcess"/>
    <dgm:cxn modelId="{6285E167-4BC7-47C1-99BD-C04E7996B5C5}" srcId="{808A0D63-86A4-477D-9A37-F1C030DF6070}" destId="{24E715A3-D657-4242-A237-18362A1F3FD8}" srcOrd="1" destOrd="0" parTransId="{DC7541D1-9D86-48B9-A4D0-7436DBAF6A0A}" sibTransId="{EC31C518-D288-4DF0-A551-A2292954EEA6}"/>
    <dgm:cxn modelId="{16720A2B-2BE4-45EE-A710-3166A59CC164}" type="presOf" srcId="{EDD95298-7C24-4686-B5CF-30FD38AAF4F5}" destId="{28D6C134-F605-4554-AD51-1A21DE81AC6A}" srcOrd="0" destOrd="0" presId="urn:microsoft.com/office/officeart/2011/layout/CircleProcess"/>
    <dgm:cxn modelId="{EA6DCE05-7C62-4322-B7F6-CFCF4B1074D8}" type="presOf" srcId="{58E0BB33-A7D1-4016-952A-E98CF518E133}" destId="{40D0B491-9230-4C4D-BC34-8E0BD5EBEBBD}" srcOrd="1" destOrd="0" presId="urn:microsoft.com/office/officeart/2011/layout/CircleProcess"/>
    <dgm:cxn modelId="{0139449F-EDA5-470C-A376-ACA3AD4EA32F}" type="presOf" srcId="{FE039A9E-07B0-4975-B60F-7999FCACE501}" destId="{6BA5AA60-643A-4E1E-85B8-E513E81751B8}" srcOrd="1" destOrd="0" presId="urn:microsoft.com/office/officeart/2011/layout/CircleProcess"/>
    <dgm:cxn modelId="{EDB1764E-1296-4552-8CCB-04A463706809}" type="presOf" srcId="{FE039A9E-07B0-4975-B60F-7999FCACE501}" destId="{F1C44A18-550F-4FE9-9254-B086CAD59F7D}" srcOrd="0" destOrd="0" presId="urn:microsoft.com/office/officeart/2011/layout/CircleProcess"/>
    <dgm:cxn modelId="{9B6AC9CA-736A-4FEF-A93A-1A0B6AB03706}" srcId="{808A0D63-86A4-477D-9A37-F1C030DF6070}" destId="{FE039A9E-07B0-4975-B60F-7999FCACE501}" srcOrd="4" destOrd="0" parTransId="{DE5A0AF3-2EAF-4926-9490-A49091D9528D}" sibTransId="{43481322-3966-44B1-910B-1D5EE362A593}"/>
    <dgm:cxn modelId="{F7F8F595-D3E0-4B03-814D-6C86D4169AB1}" type="presOf" srcId="{A7EE2001-140D-4433-A9A1-53E850A85482}" destId="{7BB6AD6E-92D7-4637-928D-FA0C9869E792}" srcOrd="1" destOrd="0" presId="urn:microsoft.com/office/officeart/2011/layout/CircleProcess"/>
    <dgm:cxn modelId="{9CF94668-1DA9-4371-BCDB-183E6567BD9E}" type="presOf" srcId="{EDD95298-7C24-4686-B5CF-30FD38AAF4F5}" destId="{45F445D6-DFD8-45C9-B8FE-201DF26D6665}" srcOrd="1" destOrd="0" presId="urn:microsoft.com/office/officeart/2011/layout/CircleProcess"/>
    <dgm:cxn modelId="{F3FB038F-0ABC-4AB6-9EAB-BBF74AD03C27}" type="presOf" srcId="{A7EE2001-140D-4433-A9A1-53E850A85482}" destId="{A880C35E-50A5-42AF-A00E-B6E640C8D4D9}" srcOrd="0" destOrd="0" presId="urn:microsoft.com/office/officeart/2011/layout/CircleProcess"/>
    <dgm:cxn modelId="{06647928-7DB6-45BF-8813-4A7F1E4BC045}" srcId="{808A0D63-86A4-477D-9A37-F1C030DF6070}" destId="{EDD95298-7C24-4686-B5CF-30FD38AAF4F5}" srcOrd="2" destOrd="0" parTransId="{A0E825B7-A86D-42A6-B11C-B027900A1E57}" sibTransId="{41EB1F98-9FC7-42DD-8989-1C3313BD8220}"/>
    <dgm:cxn modelId="{5735457A-4742-4783-8B07-71C61731CD32}" type="presParOf" srcId="{8EA0C97A-3ED1-4F3D-ABB3-7ED274D1F499}" destId="{ACFF9EAE-2BE4-4297-A532-DBC900FF7F86}" srcOrd="0" destOrd="0" presId="urn:microsoft.com/office/officeart/2011/layout/CircleProcess"/>
    <dgm:cxn modelId="{C91AE5E8-508D-4FEB-A348-F2A63BD4FBE2}" type="presParOf" srcId="{ACFF9EAE-2BE4-4297-A532-DBC900FF7F86}" destId="{D0967DD6-82DA-4D65-AD59-CCF393209291}" srcOrd="0" destOrd="0" presId="urn:microsoft.com/office/officeart/2011/layout/CircleProcess"/>
    <dgm:cxn modelId="{661779EA-5CF8-476A-84B5-33CFFE8B5003}" type="presParOf" srcId="{8EA0C97A-3ED1-4F3D-ABB3-7ED274D1F499}" destId="{18FD0405-71C5-4B96-9CF6-4DB3543EE6AE}" srcOrd="1" destOrd="0" presId="urn:microsoft.com/office/officeart/2011/layout/CircleProcess"/>
    <dgm:cxn modelId="{CF0BCD59-8B22-46A0-89A8-BA1A1E4A1F86}" type="presParOf" srcId="{18FD0405-71C5-4B96-9CF6-4DB3543EE6AE}" destId="{F1C44A18-550F-4FE9-9254-B086CAD59F7D}" srcOrd="0" destOrd="0" presId="urn:microsoft.com/office/officeart/2011/layout/CircleProcess"/>
    <dgm:cxn modelId="{B6C2456C-2C1D-453F-8CC7-6B5914851671}" type="presParOf" srcId="{8EA0C97A-3ED1-4F3D-ABB3-7ED274D1F499}" destId="{6BA5AA60-643A-4E1E-85B8-E513E81751B8}" srcOrd="2" destOrd="0" presId="urn:microsoft.com/office/officeart/2011/layout/CircleProcess"/>
    <dgm:cxn modelId="{D2BAC315-67BA-453B-BEE0-9E8AEFDA69EC}" type="presParOf" srcId="{8EA0C97A-3ED1-4F3D-ABB3-7ED274D1F499}" destId="{E81387C3-B04D-417A-809B-E595FED8041A}" srcOrd="3" destOrd="0" presId="urn:microsoft.com/office/officeart/2011/layout/CircleProcess"/>
    <dgm:cxn modelId="{B76A868B-B7B5-4844-B29F-F46D5401C107}" type="presParOf" srcId="{E81387C3-B04D-417A-809B-E595FED8041A}" destId="{BF346F26-ADED-4440-AB95-8767EFB40C64}" srcOrd="0" destOrd="0" presId="urn:microsoft.com/office/officeart/2011/layout/CircleProcess"/>
    <dgm:cxn modelId="{AAD60CFF-A90A-4BD3-9E0D-424FEB299775}" type="presParOf" srcId="{8EA0C97A-3ED1-4F3D-ABB3-7ED274D1F499}" destId="{06C79E49-9A84-41B1-971C-CCEB670DB587}" srcOrd="4" destOrd="0" presId="urn:microsoft.com/office/officeart/2011/layout/CircleProcess"/>
    <dgm:cxn modelId="{040E743D-1DE7-4B91-9ABB-D1B87B0ADC84}" type="presParOf" srcId="{06C79E49-9A84-41B1-971C-CCEB670DB587}" destId="{1FC6B785-131E-4F3A-AAA2-6864A0B54FF2}" srcOrd="0" destOrd="0" presId="urn:microsoft.com/office/officeart/2011/layout/CircleProcess"/>
    <dgm:cxn modelId="{D3DC0168-69F8-4972-8297-1EC0BAE93785}" type="presParOf" srcId="{8EA0C97A-3ED1-4F3D-ABB3-7ED274D1F499}" destId="{40D0B491-9230-4C4D-BC34-8E0BD5EBEBBD}" srcOrd="5" destOrd="0" presId="urn:microsoft.com/office/officeart/2011/layout/CircleProcess"/>
    <dgm:cxn modelId="{9B6CFE9E-1291-430D-8CC6-5801DCFB7284}" type="presParOf" srcId="{8EA0C97A-3ED1-4F3D-ABB3-7ED274D1F499}" destId="{1E49BE1F-3AB1-4C27-BBEA-EC5FA4DF4FDF}" srcOrd="6" destOrd="0" presId="urn:microsoft.com/office/officeart/2011/layout/CircleProcess"/>
    <dgm:cxn modelId="{431298D7-FAA7-4EE9-8926-59EF945FADFA}" type="presParOf" srcId="{1E49BE1F-3AB1-4C27-BBEA-EC5FA4DF4FDF}" destId="{7240A2F3-8E8A-498F-B826-7DEAC75A628A}" srcOrd="0" destOrd="0" presId="urn:microsoft.com/office/officeart/2011/layout/CircleProcess"/>
    <dgm:cxn modelId="{82A3F543-C74E-4C19-B337-075B565C77D1}" type="presParOf" srcId="{8EA0C97A-3ED1-4F3D-ABB3-7ED274D1F499}" destId="{76C6215B-B795-443E-98A2-0AF6D0BF71B8}" srcOrd="7" destOrd="0" presId="urn:microsoft.com/office/officeart/2011/layout/CircleProcess"/>
    <dgm:cxn modelId="{95E55489-F03C-4A83-AD61-879D6F546621}" type="presParOf" srcId="{76C6215B-B795-443E-98A2-0AF6D0BF71B8}" destId="{28D6C134-F605-4554-AD51-1A21DE81AC6A}" srcOrd="0" destOrd="0" presId="urn:microsoft.com/office/officeart/2011/layout/CircleProcess"/>
    <dgm:cxn modelId="{88211AAD-EAFD-4F7E-BEE2-103173E8B71A}" type="presParOf" srcId="{8EA0C97A-3ED1-4F3D-ABB3-7ED274D1F499}" destId="{45F445D6-DFD8-45C9-B8FE-201DF26D6665}" srcOrd="8" destOrd="0" presId="urn:microsoft.com/office/officeart/2011/layout/CircleProcess"/>
    <dgm:cxn modelId="{173003AD-F30C-4B26-9DEA-196BBC6D15D9}" type="presParOf" srcId="{8EA0C97A-3ED1-4F3D-ABB3-7ED274D1F499}" destId="{0E96F575-6F8C-424D-AEDB-7F92D3F50473}" srcOrd="9" destOrd="0" presId="urn:microsoft.com/office/officeart/2011/layout/CircleProcess"/>
    <dgm:cxn modelId="{F4E01D67-4521-4BDC-825A-63DB927039B2}" type="presParOf" srcId="{0E96F575-6F8C-424D-AEDB-7F92D3F50473}" destId="{D113F88C-842B-45A0-A27F-4BFF781C4F22}" srcOrd="0" destOrd="0" presId="urn:microsoft.com/office/officeart/2011/layout/CircleProcess"/>
    <dgm:cxn modelId="{1B22A4DD-A8B1-40F4-9666-9A878FAC5D7A}" type="presParOf" srcId="{8EA0C97A-3ED1-4F3D-ABB3-7ED274D1F499}" destId="{28099D78-2DFF-48EE-A276-4C260F74A42C}" srcOrd="10" destOrd="0" presId="urn:microsoft.com/office/officeart/2011/layout/CircleProcess"/>
    <dgm:cxn modelId="{2839F7FD-5B54-476E-9A58-69D6BB3D71A9}" type="presParOf" srcId="{28099D78-2DFF-48EE-A276-4C260F74A42C}" destId="{986EC46E-0B0B-40A8-9AD0-85D9BA5796E5}" srcOrd="0" destOrd="0" presId="urn:microsoft.com/office/officeart/2011/layout/CircleProcess"/>
    <dgm:cxn modelId="{D16F17BA-063C-4C2A-B399-4463A66A325A}" type="presParOf" srcId="{8EA0C97A-3ED1-4F3D-ABB3-7ED274D1F499}" destId="{AB8C36D1-4700-4133-BE48-A14EFAE1DB98}" srcOrd="11" destOrd="0" presId="urn:microsoft.com/office/officeart/2011/layout/CircleProcess"/>
    <dgm:cxn modelId="{3A5260A7-21B0-41B8-AF51-B37DEDA098EC}" type="presParOf" srcId="{8EA0C97A-3ED1-4F3D-ABB3-7ED274D1F499}" destId="{B1A2C02A-5128-491D-994F-D0954BD34D03}" srcOrd="12" destOrd="0" presId="urn:microsoft.com/office/officeart/2011/layout/CircleProcess"/>
    <dgm:cxn modelId="{5BF7AA34-A187-42E3-A1B2-AA466A6C1FDE}" type="presParOf" srcId="{B1A2C02A-5128-491D-994F-D0954BD34D03}" destId="{8884FC5D-76EA-4333-BBF5-396C2E00FFF0}" srcOrd="0" destOrd="0" presId="urn:microsoft.com/office/officeart/2011/layout/CircleProcess"/>
    <dgm:cxn modelId="{073DB9B1-D49E-4971-8FEC-8DEC3A8AC6E3}" type="presParOf" srcId="{8EA0C97A-3ED1-4F3D-ABB3-7ED274D1F499}" destId="{AF2005DB-EE6E-4B82-B657-5FDC59841213}" srcOrd="13" destOrd="0" presId="urn:microsoft.com/office/officeart/2011/layout/CircleProcess"/>
    <dgm:cxn modelId="{F5C18E91-1B46-4B93-8E74-5E780BBF5F96}" type="presParOf" srcId="{AF2005DB-EE6E-4B82-B657-5FDC59841213}" destId="{A880C35E-50A5-42AF-A00E-B6E640C8D4D9}" srcOrd="0" destOrd="0" presId="urn:microsoft.com/office/officeart/2011/layout/CircleProcess"/>
    <dgm:cxn modelId="{4D29060C-22CD-470E-8824-AE0367025AB9}" type="presParOf" srcId="{8EA0C97A-3ED1-4F3D-ABB3-7ED274D1F499}" destId="{7BB6AD6E-92D7-4637-928D-FA0C9869E792}"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8A0D63-86A4-477D-9A37-F1C030DF6070}" type="doc">
      <dgm:prSet loTypeId="urn:microsoft.com/office/officeart/2008/layout/VerticalCurvedList" loCatId="list" qsTypeId="urn:microsoft.com/office/officeart/2005/8/quickstyle/simple4" qsCatId="simple" csTypeId="urn:microsoft.com/office/officeart/2005/8/colors/colorful5" csCatId="colorful" phldr="1"/>
      <dgm:spPr/>
      <dgm:t>
        <a:bodyPr/>
        <a:lstStyle/>
        <a:p>
          <a:endParaRPr lang="en-US"/>
        </a:p>
      </dgm:t>
    </dgm:pt>
    <dgm:pt modelId="{39B5B96A-AFC4-4D2A-B67C-17715F2693A6}">
      <dgm:prSet/>
      <dgm:spPr/>
      <dgm:t>
        <a:bodyPr/>
        <a:lstStyle/>
        <a:p>
          <a:r>
            <a:rPr lang="en-US" dirty="0" smtClean="0"/>
            <a:t> Secure a virtual machine behind the Duke firewall to house the data </a:t>
          </a:r>
          <a:endParaRPr lang="en-US" dirty="0"/>
        </a:p>
      </dgm:t>
    </dgm:pt>
    <dgm:pt modelId="{853B1A33-1005-4280-BD01-8096B1C64759}" type="sibTrans" cxnId="{AF4007EE-5DFA-42B6-8D9A-C29961284817}">
      <dgm:prSet/>
      <dgm:spPr/>
      <dgm:t>
        <a:bodyPr/>
        <a:lstStyle/>
        <a:p>
          <a:endParaRPr lang="en-US"/>
        </a:p>
      </dgm:t>
    </dgm:pt>
    <dgm:pt modelId="{6D0529C4-9A82-495D-A1E0-721BC2DAFAF9}" type="parTrans" cxnId="{AF4007EE-5DFA-42B6-8D9A-C29961284817}">
      <dgm:prSet/>
      <dgm:spPr/>
      <dgm:t>
        <a:bodyPr/>
        <a:lstStyle/>
        <a:p>
          <a:endParaRPr lang="en-US"/>
        </a:p>
      </dgm:t>
    </dgm:pt>
    <dgm:pt modelId="{A302A6C3-A91D-4F25-9C86-3397DC17AFB3}">
      <dgm:prSet/>
      <dgm:spPr/>
      <dgm:t>
        <a:bodyPr/>
        <a:lstStyle/>
        <a:p>
          <a:r>
            <a:rPr lang="en-US" dirty="0" smtClean="0"/>
            <a:t>Update medication list that the Duke Pillbox displays from Epic</a:t>
          </a:r>
          <a:endParaRPr lang="en-US" dirty="0"/>
        </a:p>
      </dgm:t>
    </dgm:pt>
    <dgm:pt modelId="{A5370A3B-81C0-4F10-8CAD-3122CA876221}" type="sibTrans" cxnId="{7B8714FA-2CEA-4DCC-A751-9860ABC03EE2}">
      <dgm:prSet/>
      <dgm:spPr/>
      <dgm:t>
        <a:bodyPr/>
        <a:lstStyle/>
        <a:p>
          <a:endParaRPr lang="en-US"/>
        </a:p>
      </dgm:t>
    </dgm:pt>
    <dgm:pt modelId="{B5EE3B10-132E-45A9-8481-4650F042B650}" type="parTrans" cxnId="{7B8714FA-2CEA-4DCC-A751-9860ABC03EE2}">
      <dgm:prSet/>
      <dgm:spPr/>
      <dgm:t>
        <a:bodyPr/>
        <a:lstStyle/>
        <a:p>
          <a:endParaRPr lang="en-US"/>
        </a:p>
      </dgm:t>
    </dgm:pt>
    <dgm:pt modelId="{621EAB36-E013-44B1-B57D-685723B564D9}">
      <dgm:prSet/>
      <dgm:spPr/>
      <dgm:t>
        <a:bodyPr/>
        <a:lstStyle/>
        <a:p>
          <a:r>
            <a:rPr lang="en-US" dirty="0" smtClean="0"/>
            <a:t>Move the application from POC environment to production environment</a:t>
          </a:r>
        </a:p>
      </dgm:t>
    </dgm:pt>
    <dgm:pt modelId="{F4169921-B963-4173-B437-BA46B94C4264}" type="parTrans" cxnId="{282B2552-5DEB-4F51-BF94-C7ED7D83CF39}">
      <dgm:prSet/>
      <dgm:spPr/>
      <dgm:t>
        <a:bodyPr/>
        <a:lstStyle/>
        <a:p>
          <a:endParaRPr lang="en-US"/>
        </a:p>
      </dgm:t>
    </dgm:pt>
    <dgm:pt modelId="{B8560268-6145-4EEE-B40F-C581188D6152}" type="sibTrans" cxnId="{282B2552-5DEB-4F51-BF94-C7ED7D83CF39}">
      <dgm:prSet/>
      <dgm:spPr/>
      <dgm:t>
        <a:bodyPr/>
        <a:lstStyle/>
        <a:p>
          <a:endParaRPr lang="en-US"/>
        </a:p>
      </dgm:t>
    </dgm:pt>
    <dgm:pt modelId="{0C80824C-01F8-42FE-811B-31FDB12559AF}" type="pres">
      <dgm:prSet presAssocID="{808A0D63-86A4-477D-9A37-F1C030DF6070}" presName="Name0" presStyleCnt="0">
        <dgm:presLayoutVars>
          <dgm:chMax val="7"/>
          <dgm:chPref val="7"/>
          <dgm:dir/>
        </dgm:presLayoutVars>
      </dgm:prSet>
      <dgm:spPr/>
      <dgm:t>
        <a:bodyPr/>
        <a:lstStyle/>
        <a:p>
          <a:endParaRPr lang="en-US"/>
        </a:p>
      </dgm:t>
    </dgm:pt>
    <dgm:pt modelId="{146E1CA9-25D4-4A23-BD77-D8C830AC8BA7}" type="pres">
      <dgm:prSet presAssocID="{808A0D63-86A4-477D-9A37-F1C030DF6070}" presName="Name1" presStyleCnt="0"/>
      <dgm:spPr/>
    </dgm:pt>
    <dgm:pt modelId="{FB9FA33B-5C02-4A6A-8568-CAE0EA81E54D}" type="pres">
      <dgm:prSet presAssocID="{808A0D63-86A4-477D-9A37-F1C030DF6070}" presName="cycle" presStyleCnt="0"/>
      <dgm:spPr/>
    </dgm:pt>
    <dgm:pt modelId="{CE6C8985-E1C0-433D-9E9A-D531603B7003}" type="pres">
      <dgm:prSet presAssocID="{808A0D63-86A4-477D-9A37-F1C030DF6070}" presName="srcNode" presStyleLbl="node1" presStyleIdx="0" presStyleCnt="3"/>
      <dgm:spPr/>
    </dgm:pt>
    <dgm:pt modelId="{F45877B4-7A04-4A9C-B6C7-14FCAC9E68F7}" type="pres">
      <dgm:prSet presAssocID="{808A0D63-86A4-477D-9A37-F1C030DF6070}" presName="conn" presStyleLbl="parChTrans1D2" presStyleIdx="0" presStyleCnt="1"/>
      <dgm:spPr/>
      <dgm:t>
        <a:bodyPr/>
        <a:lstStyle/>
        <a:p>
          <a:endParaRPr lang="en-US"/>
        </a:p>
      </dgm:t>
    </dgm:pt>
    <dgm:pt modelId="{6F6F7FAA-F31F-461E-BB9A-972E8B65E7D2}" type="pres">
      <dgm:prSet presAssocID="{808A0D63-86A4-477D-9A37-F1C030DF6070}" presName="extraNode" presStyleLbl="node1" presStyleIdx="0" presStyleCnt="3"/>
      <dgm:spPr/>
    </dgm:pt>
    <dgm:pt modelId="{E1DEB01C-EC68-47E0-AEE4-1780892F108B}" type="pres">
      <dgm:prSet presAssocID="{808A0D63-86A4-477D-9A37-F1C030DF6070}" presName="dstNode" presStyleLbl="node1" presStyleIdx="0" presStyleCnt="3"/>
      <dgm:spPr/>
    </dgm:pt>
    <dgm:pt modelId="{1A41FCCC-8707-4AD6-815A-CD3D5C689F5A}" type="pres">
      <dgm:prSet presAssocID="{39B5B96A-AFC4-4D2A-B67C-17715F2693A6}" presName="text_1" presStyleLbl="node1" presStyleIdx="0" presStyleCnt="3" custLinFactNeighborX="-380">
        <dgm:presLayoutVars>
          <dgm:bulletEnabled val="1"/>
        </dgm:presLayoutVars>
      </dgm:prSet>
      <dgm:spPr/>
      <dgm:t>
        <a:bodyPr/>
        <a:lstStyle/>
        <a:p>
          <a:endParaRPr lang="en-US"/>
        </a:p>
      </dgm:t>
    </dgm:pt>
    <dgm:pt modelId="{53005294-E2A4-46B0-A1C3-755EECA08239}" type="pres">
      <dgm:prSet presAssocID="{39B5B96A-AFC4-4D2A-B67C-17715F2693A6}" presName="accent_1" presStyleCnt="0"/>
      <dgm:spPr/>
    </dgm:pt>
    <dgm:pt modelId="{75657DCB-6A1A-4CC4-B31B-C38DEABF7694}" type="pres">
      <dgm:prSet presAssocID="{39B5B96A-AFC4-4D2A-B67C-17715F2693A6}" presName="accentRepeatNode" presStyleLbl="solidFgAcc1" presStyleIdx="0" presStyleCnt="3"/>
      <dgm:spPr/>
    </dgm:pt>
    <dgm:pt modelId="{A0DA43BB-4C2E-460C-8388-D71CDB49DEDF}" type="pres">
      <dgm:prSet presAssocID="{621EAB36-E013-44B1-B57D-685723B564D9}" presName="text_2" presStyleLbl="node1" presStyleIdx="1" presStyleCnt="3">
        <dgm:presLayoutVars>
          <dgm:bulletEnabled val="1"/>
        </dgm:presLayoutVars>
      </dgm:prSet>
      <dgm:spPr/>
      <dgm:t>
        <a:bodyPr/>
        <a:lstStyle/>
        <a:p>
          <a:endParaRPr lang="en-US"/>
        </a:p>
      </dgm:t>
    </dgm:pt>
    <dgm:pt modelId="{411E745F-1798-4787-8219-8E8B6826756C}" type="pres">
      <dgm:prSet presAssocID="{621EAB36-E013-44B1-B57D-685723B564D9}" presName="accent_2" presStyleCnt="0"/>
      <dgm:spPr/>
    </dgm:pt>
    <dgm:pt modelId="{9E685CD0-1698-426E-B611-A3E81D4FE7E1}" type="pres">
      <dgm:prSet presAssocID="{621EAB36-E013-44B1-B57D-685723B564D9}" presName="accentRepeatNode" presStyleLbl="solidFgAcc1" presStyleIdx="1" presStyleCnt="3"/>
      <dgm:spPr/>
    </dgm:pt>
    <dgm:pt modelId="{AB35856D-0314-492C-97A4-83B96A70E314}" type="pres">
      <dgm:prSet presAssocID="{A302A6C3-A91D-4F25-9C86-3397DC17AFB3}" presName="text_3" presStyleLbl="node1" presStyleIdx="2" presStyleCnt="3">
        <dgm:presLayoutVars>
          <dgm:bulletEnabled val="1"/>
        </dgm:presLayoutVars>
      </dgm:prSet>
      <dgm:spPr/>
      <dgm:t>
        <a:bodyPr/>
        <a:lstStyle/>
        <a:p>
          <a:endParaRPr lang="en-US"/>
        </a:p>
      </dgm:t>
    </dgm:pt>
    <dgm:pt modelId="{41738D48-7D50-4F92-B69E-7BBB7A7C7200}" type="pres">
      <dgm:prSet presAssocID="{A302A6C3-A91D-4F25-9C86-3397DC17AFB3}" presName="accent_3" presStyleCnt="0"/>
      <dgm:spPr/>
    </dgm:pt>
    <dgm:pt modelId="{E00DF6C1-BD47-4F4E-B16A-BBAFAF4327AD}" type="pres">
      <dgm:prSet presAssocID="{A302A6C3-A91D-4F25-9C86-3397DC17AFB3}" presName="accentRepeatNode" presStyleLbl="solidFgAcc1" presStyleIdx="2" presStyleCnt="3"/>
      <dgm:spPr/>
    </dgm:pt>
  </dgm:ptLst>
  <dgm:cxnLst>
    <dgm:cxn modelId="{B5BD619C-E674-487A-B3AB-B3709A4A33FD}" type="presOf" srcId="{621EAB36-E013-44B1-B57D-685723B564D9}" destId="{A0DA43BB-4C2E-460C-8388-D71CDB49DEDF}" srcOrd="0" destOrd="0" presId="urn:microsoft.com/office/officeart/2008/layout/VerticalCurvedList"/>
    <dgm:cxn modelId="{A0173F52-A948-4BB5-8966-0D054683E99D}" type="presOf" srcId="{39B5B96A-AFC4-4D2A-B67C-17715F2693A6}" destId="{1A41FCCC-8707-4AD6-815A-CD3D5C689F5A}" srcOrd="0" destOrd="0" presId="urn:microsoft.com/office/officeart/2008/layout/VerticalCurvedList"/>
    <dgm:cxn modelId="{FA8ABCA2-B878-4458-B8CE-0A887A9ADC03}" type="presOf" srcId="{808A0D63-86A4-477D-9A37-F1C030DF6070}" destId="{0C80824C-01F8-42FE-811B-31FDB12559AF}" srcOrd="0" destOrd="0" presId="urn:microsoft.com/office/officeart/2008/layout/VerticalCurvedList"/>
    <dgm:cxn modelId="{9BBA34E6-165E-4CF9-AA87-FD33CD72BF42}" type="presOf" srcId="{853B1A33-1005-4280-BD01-8096B1C64759}" destId="{F45877B4-7A04-4A9C-B6C7-14FCAC9E68F7}" srcOrd="0" destOrd="0" presId="urn:microsoft.com/office/officeart/2008/layout/VerticalCurvedList"/>
    <dgm:cxn modelId="{7B8714FA-2CEA-4DCC-A751-9860ABC03EE2}" srcId="{808A0D63-86A4-477D-9A37-F1C030DF6070}" destId="{A302A6C3-A91D-4F25-9C86-3397DC17AFB3}" srcOrd="2" destOrd="0" parTransId="{B5EE3B10-132E-45A9-8481-4650F042B650}" sibTransId="{A5370A3B-81C0-4F10-8CAD-3122CA876221}"/>
    <dgm:cxn modelId="{7B50EEDB-2719-46EE-B2C0-D068958CC748}" type="presOf" srcId="{A302A6C3-A91D-4F25-9C86-3397DC17AFB3}" destId="{AB35856D-0314-492C-97A4-83B96A70E314}" srcOrd="0" destOrd="0" presId="urn:microsoft.com/office/officeart/2008/layout/VerticalCurvedList"/>
    <dgm:cxn modelId="{AF4007EE-5DFA-42B6-8D9A-C29961284817}" srcId="{808A0D63-86A4-477D-9A37-F1C030DF6070}" destId="{39B5B96A-AFC4-4D2A-B67C-17715F2693A6}" srcOrd="0" destOrd="0" parTransId="{6D0529C4-9A82-495D-A1E0-721BC2DAFAF9}" sibTransId="{853B1A33-1005-4280-BD01-8096B1C64759}"/>
    <dgm:cxn modelId="{282B2552-5DEB-4F51-BF94-C7ED7D83CF39}" srcId="{808A0D63-86A4-477D-9A37-F1C030DF6070}" destId="{621EAB36-E013-44B1-B57D-685723B564D9}" srcOrd="1" destOrd="0" parTransId="{F4169921-B963-4173-B437-BA46B94C4264}" sibTransId="{B8560268-6145-4EEE-B40F-C581188D6152}"/>
    <dgm:cxn modelId="{B5881A81-88C6-4085-BCE4-A68A177FCC99}" type="presParOf" srcId="{0C80824C-01F8-42FE-811B-31FDB12559AF}" destId="{146E1CA9-25D4-4A23-BD77-D8C830AC8BA7}" srcOrd="0" destOrd="0" presId="urn:microsoft.com/office/officeart/2008/layout/VerticalCurvedList"/>
    <dgm:cxn modelId="{7F9DA6E9-3617-48E3-8A90-9182E39E3415}" type="presParOf" srcId="{146E1CA9-25D4-4A23-BD77-D8C830AC8BA7}" destId="{FB9FA33B-5C02-4A6A-8568-CAE0EA81E54D}" srcOrd="0" destOrd="0" presId="urn:microsoft.com/office/officeart/2008/layout/VerticalCurvedList"/>
    <dgm:cxn modelId="{978834B7-8FF4-4AC4-AA22-D68C79E55F5E}" type="presParOf" srcId="{FB9FA33B-5C02-4A6A-8568-CAE0EA81E54D}" destId="{CE6C8985-E1C0-433D-9E9A-D531603B7003}" srcOrd="0" destOrd="0" presId="urn:microsoft.com/office/officeart/2008/layout/VerticalCurvedList"/>
    <dgm:cxn modelId="{CE5817BF-BB7C-4904-8B68-51D90A74C43F}" type="presParOf" srcId="{FB9FA33B-5C02-4A6A-8568-CAE0EA81E54D}" destId="{F45877B4-7A04-4A9C-B6C7-14FCAC9E68F7}" srcOrd="1" destOrd="0" presId="urn:microsoft.com/office/officeart/2008/layout/VerticalCurvedList"/>
    <dgm:cxn modelId="{5088D099-F407-4982-87F2-50834027EDF7}" type="presParOf" srcId="{FB9FA33B-5C02-4A6A-8568-CAE0EA81E54D}" destId="{6F6F7FAA-F31F-461E-BB9A-972E8B65E7D2}" srcOrd="2" destOrd="0" presId="urn:microsoft.com/office/officeart/2008/layout/VerticalCurvedList"/>
    <dgm:cxn modelId="{35E40C84-6DD0-4714-8C7E-73C1AFF339B5}" type="presParOf" srcId="{FB9FA33B-5C02-4A6A-8568-CAE0EA81E54D}" destId="{E1DEB01C-EC68-47E0-AEE4-1780892F108B}" srcOrd="3" destOrd="0" presId="urn:microsoft.com/office/officeart/2008/layout/VerticalCurvedList"/>
    <dgm:cxn modelId="{3B6166E0-0936-4D3F-B093-8F5F506891EF}" type="presParOf" srcId="{146E1CA9-25D4-4A23-BD77-D8C830AC8BA7}" destId="{1A41FCCC-8707-4AD6-815A-CD3D5C689F5A}" srcOrd="1" destOrd="0" presId="urn:microsoft.com/office/officeart/2008/layout/VerticalCurvedList"/>
    <dgm:cxn modelId="{447F7CA4-9B1E-4C76-A9D8-E15A61B55B25}" type="presParOf" srcId="{146E1CA9-25D4-4A23-BD77-D8C830AC8BA7}" destId="{53005294-E2A4-46B0-A1C3-755EECA08239}" srcOrd="2" destOrd="0" presId="urn:microsoft.com/office/officeart/2008/layout/VerticalCurvedList"/>
    <dgm:cxn modelId="{00CA671F-DC78-4EB2-965B-E489C984B6D5}" type="presParOf" srcId="{53005294-E2A4-46B0-A1C3-755EECA08239}" destId="{75657DCB-6A1A-4CC4-B31B-C38DEABF7694}" srcOrd="0" destOrd="0" presId="urn:microsoft.com/office/officeart/2008/layout/VerticalCurvedList"/>
    <dgm:cxn modelId="{3FA4ED35-551D-4AC7-AED2-775DDA73A61C}" type="presParOf" srcId="{146E1CA9-25D4-4A23-BD77-D8C830AC8BA7}" destId="{A0DA43BB-4C2E-460C-8388-D71CDB49DEDF}" srcOrd="3" destOrd="0" presId="urn:microsoft.com/office/officeart/2008/layout/VerticalCurvedList"/>
    <dgm:cxn modelId="{49E2279E-69E8-439B-AA3A-EC405CB93F23}" type="presParOf" srcId="{146E1CA9-25D4-4A23-BD77-D8C830AC8BA7}" destId="{411E745F-1798-4787-8219-8E8B6826756C}" srcOrd="4" destOrd="0" presId="urn:microsoft.com/office/officeart/2008/layout/VerticalCurvedList"/>
    <dgm:cxn modelId="{E2DEE626-9B3A-4026-9D48-5A5FD9DC8CE9}" type="presParOf" srcId="{411E745F-1798-4787-8219-8E8B6826756C}" destId="{9E685CD0-1698-426E-B611-A3E81D4FE7E1}" srcOrd="0" destOrd="0" presId="urn:microsoft.com/office/officeart/2008/layout/VerticalCurvedList"/>
    <dgm:cxn modelId="{91E362D6-FE02-40F2-82AE-3DE7610B2D11}" type="presParOf" srcId="{146E1CA9-25D4-4A23-BD77-D8C830AC8BA7}" destId="{AB35856D-0314-492C-97A4-83B96A70E314}" srcOrd="5" destOrd="0" presId="urn:microsoft.com/office/officeart/2008/layout/VerticalCurvedList"/>
    <dgm:cxn modelId="{6F7A2394-2C0D-4526-92CC-C791BA8236BB}" type="presParOf" srcId="{146E1CA9-25D4-4A23-BD77-D8C830AC8BA7}" destId="{41738D48-7D50-4F92-B69E-7BBB7A7C7200}" srcOrd="6" destOrd="0" presId="urn:microsoft.com/office/officeart/2008/layout/VerticalCurvedList"/>
    <dgm:cxn modelId="{084480FE-EE1F-4D58-8C06-EDDE0EA49E61}" type="presParOf" srcId="{41738D48-7D50-4F92-B69E-7BBB7A7C7200}" destId="{E00DF6C1-BD47-4F4E-B16A-BBAFAF4327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6FD46D-70D7-4075-A0D4-1214666D0CA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FF0A957A-B4A9-471C-A712-EBBAAAC0D065}">
      <dgm:prSet/>
      <dgm:spPr/>
      <dgm:t>
        <a:bodyPr/>
        <a:lstStyle/>
        <a:p>
          <a:pPr rtl="0"/>
          <a:r>
            <a:rPr lang="en-US" b="0" dirty="0" smtClean="0"/>
            <a:t>Provider places Smartphrase with SDE behind it in progress note of a documentation or office visit encounter. </a:t>
          </a:r>
          <a:endParaRPr lang="en-US" dirty="0"/>
        </a:p>
      </dgm:t>
    </dgm:pt>
    <dgm:pt modelId="{D2B82504-170D-4C70-97E1-9F217E38479A}" type="parTrans" cxnId="{5C442F0D-AE46-4FD3-A4CC-BA2EA47EB327}">
      <dgm:prSet/>
      <dgm:spPr/>
      <dgm:t>
        <a:bodyPr/>
        <a:lstStyle/>
        <a:p>
          <a:endParaRPr lang="en-US"/>
        </a:p>
      </dgm:t>
    </dgm:pt>
    <dgm:pt modelId="{9A988448-0C58-4CE9-A8B4-D77155B36DE1}" type="sibTrans" cxnId="{5C442F0D-AE46-4FD3-A4CC-BA2EA47EB327}">
      <dgm:prSet/>
      <dgm:spPr/>
      <dgm:t>
        <a:bodyPr/>
        <a:lstStyle/>
        <a:p>
          <a:endParaRPr lang="en-US"/>
        </a:p>
      </dgm:t>
    </dgm:pt>
    <dgm:pt modelId="{CAEDE9CB-1C4B-4F58-A421-B4C56A5867BA}">
      <dgm:prSet/>
      <dgm:spPr/>
      <dgm:t>
        <a:bodyPr/>
        <a:lstStyle/>
        <a:p>
          <a:pPr rtl="0"/>
          <a:r>
            <a:rPr lang="en-US" b="0" smtClean="0"/>
            <a:t>Pillbox is launched through MyChart</a:t>
          </a:r>
          <a:endParaRPr lang="en-US"/>
        </a:p>
      </dgm:t>
    </dgm:pt>
    <dgm:pt modelId="{B7BA2FAF-319A-4134-B3A9-5E4C68305FD7}" type="parTrans" cxnId="{09166365-3956-4DD5-8844-17C61B075489}">
      <dgm:prSet/>
      <dgm:spPr/>
      <dgm:t>
        <a:bodyPr/>
        <a:lstStyle/>
        <a:p>
          <a:endParaRPr lang="en-US"/>
        </a:p>
      </dgm:t>
    </dgm:pt>
    <dgm:pt modelId="{92AE2FB0-EA6D-4D29-9BC1-A1E9C47A3D54}" type="sibTrans" cxnId="{09166365-3956-4DD5-8844-17C61B075489}">
      <dgm:prSet/>
      <dgm:spPr/>
      <dgm:t>
        <a:bodyPr/>
        <a:lstStyle/>
        <a:p>
          <a:endParaRPr lang="en-US"/>
        </a:p>
      </dgm:t>
    </dgm:pt>
    <dgm:pt modelId="{5BA1A739-7F14-4548-8DAB-1611EF37B788}">
      <dgm:prSet/>
      <dgm:spPr/>
      <dgm:t>
        <a:bodyPr/>
        <a:lstStyle/>
        <a:p>
          <a:pPr rtl="0"/>
          <a:r>
            <a:rPr lang="en-US" b="0" dirty="0" smtClean="0"/>
            <a:t>Medication data is pulled from Clarity</a:t>
          </a:r>
          <a:endParaRPr lang="en-US" dirty="0"/>
        </a:p>
      </dgm:t>
    </dgm:pt>
    <dgm:pt modelId="{DA588D2F-6A54-482E-B7B1-3A3CCD927DDA}" type="parTrans" cxnId="{C279B760-CCC7-4D35-B6E2-BF60B66AEF86}">
      <dgm:prSet/>
      <dgm:spPr/>
      <dgm:t>
        <a:bodyPr/>
        <a:lstStyle/>
        <a:p>
          <a:endParaRPr lang="en-US"/>
        </a:p>
      </dgm:t>
    </dgm:pt>
    <dgm:pt modelId="{D5B8CAE5-81B2-494E-B889-AA28EDE48373}" type="sibTrans" cxnId="{C279B760-CCC7-4D35-B6E2-BF60B66AEF86}">
      <dgm:prSet/>
      <dgm:spPr/>
      <dgm:t>
        <a:bodyPr/>
        <a:lstStyle/>
        <a:p>
          <a:endParaRPr lang="en-US"/>
        </a:p>
      </dgm:t>
    </dgm:pt>
    <dgm:pt modelId="{C75AD323-C5E1-4EFD-A1A2-70F307D076F8}">
      <dgm:prSet/>
      <dgm:spPr/>
      <dgm:t>
        <a:bodyPr/>
        <a:lstStyle/>
        <a:p>
          <a:pPr rtl="0"/>
          <a:r>
            <a:rPr lang="en-US" b="0" smtClean="0"/>
            <a:t>FHIR Configuration</a:t>
          </a:r>
          <a:endParaRPr lang="en-US"/>
        </a:p>
      </dgm:t>
    </dgm:pt>
    <dgm:pt modelId="{A6B56BA0-7D57-4DEA-B423-7799CCE4A807}" type="parTrans" cxnId="{AA52D5CD-C26B-4E23-83FA-C478CF4653A2}">
      <dgm:prSet/>
      <dgm:spPr/>
      <dgm:t>
        <a:bodyPr/>
        <a:lstStyle/>
        <a:p>
          <a:endParaRPr lang="en-US"/>
        </a:p>
      </dgm:t>
    </dgm:pt>
    <dgm:pt modelId="{F747CB53-72C0-4646-AC7D-30F227616E50}" type="sibTrans" cxnId="{AA52D5CD-C26B-4E23-83FA-C478CF4653A2}">
      <dgm:prSet/>
      <dgm:spPr/>
      <dgm:t>
        <a:bodyPr/>
        <a:lstStyle/>
        <a:p>
          <a:endParaRPr lang="en-US"/>
        </a:p>
      </dgm:t>
    </dgm:pt>
    <dgm:pt modelId="{07C4607D-6CEB-436E-9EEE-AFA1CCD072AB}">
      <dgm:prSet/>
      <dgm:spPr/>
      <dgm:t>
        <a:bodyPr/>
        <a:lstStyle/>
        <a:p>
          <a:r>
            <a:rPr lang="en-US" smtClean="0"/>
            <a:t>Capture Baseline Data using third party software</a:t>
          </a:r>
          <a:endParaRPr lang="en-US"/>
        </a:p>
      </dgm:t>
    </dgm:pt>
    <dgm:pt modelId="{831CB091-E821-4FB1-BB63-1EC6207A6486}" type="parTrans" cxnId="{CF2838D0-6EC4-4746-A1C1-24EF91DE24E0}">
      <dgm:prSet/>
      <dgm:spPr/>
      <dgm:t>
        <a:bodyPr/>
        <a:lstStyle/>
        <a:p>
          <a:endParaRPr lang="en-US"/>
        </a:p>
      </dgm:t>
    </dgm:pt>
    <dgm:pt modelId="{32C7146D-9792-4D3E-B493-DE207720F0D7}" type="sibTrans" cxnId="{CF2838D0-6EC4-4746-A1C1-24EF91DE24E0}">
      <dgm:prSet/>
      <dgm:spPr/>
      <dgm:t>
        <a:bodyPr/>
        <a:lstStyle/>
        <a:p>
          <a:endParaRPr lang="en-US"/>
        </a:p>
      </dgm:t>
    </dgm:pt>
    <dgm:pt modelId="{70C67D78-F80C-4BFD-82CA-7392E270535C}" type="pres">
      <dgm:prSet presAssocID="{5F6FD46D-70D7-4075-A0D4-1214666D0CAC}" presName="outerComposite" presStyleCnt="0">
        <dgm:presLayoutVars>
          <dgm:chMax val="5"/>
          <dgm:dir/>
          <dgm:resizeHandles val="exact"/>
        </dgm:presLayoutVars>
      </dgm:prSet>
      <dgm:spPr/>
      <dgm:t>
        <a:bodyPr/>
        <a:lstStyle/>
        <a:p>
          <a:endParaRPr lang="en-US"/>
        </a:p>
      </dgm:t>
    </dgm:pt>
    <dgm:pt modelId="{7AFC44A3-46B4-4D63-9317-D5CA923F53B0}" type="pres">
      <dgm:prSet presAssocID="{5F6FD46D-70D7-4075-A0D4-1214666D0CAC}" presName="dummyMaxCanvas" presStyleCnt="0">
        <dgm:presLayoutVars/>
      </dgm:prSet>
      <dgm:spPr/>
    </dgm:pt>
    <dgm:pt modelId="{41B2538D-0C12-4145-ABA2-FA7DFFC47E98}" type="pres">
      <dgm:prSet presAssocID="{5F6FD46D-70D7-4075-A0D4-1214666D0CAC}" presName="FiveNodes_1" presStyleLbl="node1" presStyleIdx="0" presStyleCnt="5">
        <dgm:presLayoutVars>
          <dgm:bulletEnabled val="1"/>
        </dgm:presLayoutVars>
      </dgm:prSet>
      <dgm:spPr/>
      <dgm:t>
        <a:bodyPr/>
        <a:lstStyle/>
        <a:p>
          <a:endParaRPr lang="en-US"/>
        </a:p>
      </dgm:t>
    </dgm:pt>
    <dgm:pt modelId="{765BB703-4387-4CB2-89FA-BEE3ADBEC2F0}" type="pres">
      <dgm:prSet presAssocID="{5F6FD46D-70D7-4075-A0D4-1214666D0CAC}" presName="FiveNodes_2" presStyleLbl="node1" presStyleIdx="1" presStyleCnt="5" custLinFactNeighborX="157" custLinFactNeighborY="4864">
        <dgm:presLayoutVars>
          <dgm:bulletEnabled val="1"/>
        </dgm:presLayoutVars>
      </dgm:prSet>
      <dgm:spPr/>
      <dgm:t>
        <a:bodyPr/>
        <a:lstStyle/>
        <a:p>
          <a:endParaRPr lang="en-US"/>
        </a:p>
      </dgm:t>
    </dgm:pt>
    <dgm:pt modelId="{DF9FCD6E-52A6-423C-A512-FE458E98AA45}" type="pres">
      <dgm:prSet presAssocID="{5F6FD46D-70D7-4075-A0D4-1214666D0CAC}" presName="FiveNodes_3" presStyleLbl="node1" presStyleIdx="2" presStyleCnt="5" custLinFactNeighborX="157" custLinFactNeighborY="4864">
        <dgm:presLayoutVars>
          <dgm:bulletEnabled val="1"/>
        </dgm:presLayoutVars>
      </dgm:prSet>
      <dgm:spPr/>
      <dgm:t>
        <a:bodyPr/>
        <a:lstStyle/>
        <a:p>
          <a:endParaRPr lang="en-US"/>
        </a:p>
      </dgm:t>
    </dgm:pt>
    <dgm:pt modelId="{A5D35602-1B81-4DFF-B7BA-DFA14ED651BC}" type="pres">
      <dgm:prSet presAssocID="{5F6FD46D-70D7-4075-A0D4-1214666D0CAC}" presName="FiveNodes_4" presStyleLbl="node1" presStyleIdx="3" presStyleCnt="5" custLinFactNeighborX="157" custLinFactNeighborY="4864">
        <dgm:presLayoutVars>
          <dgm:bulletEnabled val="1"/>
        </dgm:presLayoutVars>
      </dgm:prSet>
      <dgm:spPr/>
      <dgm:t>
        <a:bodyPr/>
        <a:lstStyle/>
        <a:p>
          <a:endParaRPr lang="en-US"/>
        </a:p>
      </dgm:t>
    </dgm:pt>
    <dgm:pt modelId="{4627FE61-74EE-456B-8B3C-0388A08173F7}" type="pres">
      <dgm:prSet presAssocID="{5F6FD46D-70D7-4075-A0D4-1214666D0CAC}" presName="FiveNodes_5" presStyleLbl="node1" presStyleIdx="4" presStyleCnt="5">
        <dgm:presLayoutVars>
          <dgm:bulletEnabled val="1"/>
        </dgm:presLayoutVars>
      </dgm:prSet>
      <dgm:spPr/>
      <dgm:t>
        <a:bodyPr/>
        <a:lstStyle/>
        <a:p>
          <a:endParaRPr lang="en-US"/>
        </a:p>
      </dgm:t>
    </dgm:pt>
    <dgm:pt modelId="{8F33406B-A6D7-4623-824C-04DADC5B8DFA}" type="pres">
      <dgm:prSet presAssocID="{5F6FD46D-70D7-4075-A0D4-1214666D0CAC}" presName="FiveConn_1-2" presStyleLbl="fgAccFollowNode1" presStyleIdx="0" presStyleCnt="4">
        <dgm:presLayoutVars>
          <dgm:bulletEnabled val="1"/>
        </dgm:presLayoutVars>
      </dgm:prSet>
      <dgm:spPr/>
      <dgm:t>
        <a:bodyPr/>
        <a:lstStyle/>
        <a:p>
          <a:endParaRPr lang="en-US"/>
        </a:p>
      </dgm:t>
    </dgm:pt>
    <dgm:pt modelId="{A986D02F-15B1-45DF-A34F-9B8C435323EF}" type="pres">
      <dgm:prSet presAssocID="{5F6FD46D-70D7-4075-A0D4-1214666D0CAC}" presName="FiveConn_2-3" presStyleLbl="fgAccFollowNode1" presStyleIdx="1" presStyleCnt="4">
        <dgm:presLayoutVars>
          <dgm:bulletEnabled val="1"/>
        </dgm:presLayoutVars>
      </dgm:prSet>
      <dgm:spPr/>
      <dgm:t>
        <a:bodyPr/>
        <a:lstStyle/>
        <a:p>
          <a:endParaRPr lang="en-US"/>
        </a:p>
      </dgm:t>
    </dgm:pt>
    <dgm:pt modelId="{A47AD223-8824-475D-A81B-5EF343773594}" type="pres">
      <dgm:prSet presAssocID="{5F6FD46D-70D7-4075-A0D4-1214666D0CAC}" presName="FiveConn_3-4" presStyleLbl="fgAccFollowNode1" presStyleIdx="2" presStyleCnt="4">
        <dgm:presLayoutVars>
          <dgm:bulletEnabled val="1"/>
        </dgm:presLayoutVars>
      </dgm:prSet>
      <dgm:spPr/>
      <dgm:t>
        <a:bodyPr/>
        <a:lstStyle/>
        <a:p>
          <a:endParaRPr lang="en-US"/>
        </a:p>
      </dgm:t>
    </dgm:pt>
    <dgm:pt modelId="{91E16293-72E3-4EFB-A343-37F15966B8D6}" type="pres">
      <dgm:prSet presAssocID="{5F6FD46D-70D7-4075-A0D4-1214666D0CAC}" presName="FiveConn_4-5" presStyleLbl="fgAccFollowNode1" presStyleIdx="3" presStyleCnt="4">
        <dgm:presLayoutVars>
          <dgm:bulletEnabled val="1"/>
        </dgm:presLayoutVars>
      </dgm:prSet>
      <dgm:spPr/>
      <dgm:t>
        <a:bodyPr/>
        <a:lstStyle/>
        <a:p>
          <a:endParaRPr lang="en-US"/>
        </a:p>
      </dgm:t>
    </dgm:pt>
    <dgm:pt modelId="{C60F3038-A491-48C1-AFB2-AD1659B25EFC}" type="pres">
      <dgm:prSet presAssocID="{5F6FD46D-70D7-4075-A0D4-1214666D0CAC}" presName="FiveNodes_1_text" presStyleLbl="node1" presStyleIdx="4" presStyleCnt="5">
        <dgm:presLayoutVars>
          <dgm:bulletEnabled val="1"/>
        </dgm:presLayoutVars>
      </dgm:prSet>
      <dgm:spPr/>
      <dgm:t>
        <a:bodyPr/>
        <a:lstStyle/>
        <a:p>
          <a:endParaRPr lang="en-US"/>
        </a:p>
      </dgm:t>
    </dgm:pt>
    <dgm:pt modelId="{61952CB7-89DB-46AB-99CF-8921B4156DFF}" type="pres">
      <dgm:prSet presAssocID="{5F6FD46D-70D7-4075-A0D4-1214666D0CAC}" presName="FiveNodes_2_text" presStyleLbl="node1" presStyleIdx="4" presStyleCnt="5">
        <dgm:presLayoutVars>
          <dgm:bulletEnabled val="1"/>
        </dgm:presLayoutVars>
      </dgm:prSet>
      <dgm:spPr/>
      <dgm:t>
        <a:bodyPr/>
        <a:lstStyle/>
        <a:p>
          <a:endParaRPr lang="en-US"/>
        </a:p>
      </dgm:t>
    </dgm:pt>
    <dgm:pt modelId="{3941A9B5-30E6-41A8-A32B-EEA24D795D03}" type="pres">
      <dgm:prSet presAssocID="{5F6FD46D-70D7-4075-A0D4-1214666D0CAC}" presName="FiveNodes_3_text" presStyleLbl="node1" presStyleIdx="4" presStyleCnt="5">
        <dgm:presLayoutVars>
          <dgm:bulletEnabled val="1"/>
        </dgm:presLayoutVars>
      </dgm:prSet>
      <dgm:spPr/>
      <dgm:t>
        <a:bodyPr/>
        <a:lstStyle/>
        <a:p>
          <a:endParaRPr lang="en-US"/>
        </a:p>
      </dgm:t>
    </dgm:pt>
    <dgm:pt modelId="{6362A4EC-245A-4857-8449-9DDB43B38093}" type="pres">
      <dgm:prSet presAssocID="{5F6FD46D-70D7-4075-A0D4-1214666D0CAC}" presName="FiveNodes_4_text" presStyleLbl="node1" presStyleIdx="4" presStyleCnt="5">
        <dgm:presLayoutVars>
          <dgm:bulletEnabled val="1"/>
        </dgm:presLayoutVars>
      </dgm:prSet>
      <dgm:spPr/>
      <dgm:t>
        <a:bodyPr/>
        <a:lstStyle/>
        <a:p>
          <a:endParaRPr lang="en-US"/>
        </a:p>
      </dgm:t>
    </dgm:pt>
    <dgm:pt modelId="{A21A4C7D-E168-4180-B0AD-FE29F5C49E1E}" type="pres">
      <dgm:prSet presAssocID="{5F6FD46D-70D7-4075-A0D4-1214666D0CAC}" presName="FiveNodes_5_text" presStyleLbl="node1" presStyleIdx="4" presStyleCnt="5">
        <dgm:presLayoutVars>
          <dgm:bulletEnabled val="1"/>
        </dgm:presLayoutVars>
      </dgm:prSet>
      <dgm:spPr/>
      <dgm:t>
        <a:bodyPr/>
        <a:lstStyle/>
        <a:p>
          <a:endParaRPr lang="en-US"/>
        </a:p>
      </dgm:t>
    </dgm:pt>
  </dgm:ptLst>
  <dgm:cxnLst>
    <dgm:cxn modelId="{72786449-E9D9-4484-8395-2034BC9A0E09}" type="presOf" srcId="{CAEDE9CB-1C4B-4F58-A421-B4C56A5867BA}" destId="{61952CB7-89DB-46AB-99CF-8921B4156DFF}" srcOrd="1" destOrd="0" presId="urn:microsoft.com/office/officeart/2005/8/layout/vProcess5"/>
    <dgm:cxn modelId="{05D63FAA-4EE4-487D-86BF-9261627C231A}" type="presOf" srcId="{9A988448-0C58-4CE9-A8B4-D77155B36DE1}" destId="{8F33406B-A6D7-4623-824C-04DADC5B8DFA}" srcOrd="0" destOrd="0" presId="urn:microsoft.com/office/officeart/2005/8/layout/vProcess5"/>
    <dgm:cxn modelId="{C5DF02DA-7871-4E40-8046-981E64603BFD}" type="presOf" srcId="{C75AD323-C5E1-4EFD-A1A2-70F307D076F8}" destId="{6362A4EC-245A-4857-8449-9DDB43B38093}" srcOrd="1" destOrd="0" presId="urn:microsoft.com/office/officeart/2005/8/layout/vProcess5"/>
    <dgm:cxn modelId="{16E29C12-ED3E-4DB5-9217-CAE5EDC6F5EB}" type="presOf" srcId="{F747CB53-72C0-4646-AC7D-30F227616E50}" destId="{91E16293-72E3-4EFB-A343-37F15966B8D6}" srcOrd="0" destOrd="0" presId="urn:microsoft.com/office/officeart/2005/8/layout/vProcess5"/>
    <dgm:cxn modelId="{09166365-3956-4DD5-8844-17C61B075489}" srcId="{5F6FD46D-70D7-4075-A0D4-1214666D0CAC}" destId="{CAEDE9CB-1C4B-4F58-A421-B4C56A5867BA}" srcOrd="1" destOrd="0" parTransId="{B7BA2FAF-319A-4134-B3A9-5E4C68305FD7}" sibTransId="{92AE2FB0-EA6D-4D29-9BC1-A1E9C47A3D54}"/>
    <dgm:cxn modelId="{1E6147AE-4E79-43ED-937E-64381A5A540B}" type="presOf" srcId="{C75AD323-C5E1-4EFD-A1A2-70F307D076F8}" destId="{A5D35602-1B81-4DFF-B7BA-DFA14ED651BC}" srcOrd="0" destOrd="0" presId="urn:microsoft.com/office/officeart/2005/8/layout/vProcess5"/>
    <dgm:cxn modelId="{C706E591-D561-4573-A3B7-751F02D7482F}" type="presOf" srcId="{FF0A957A-B4A9-471C-A712-EBBAAAC0D065}" destId="{C60F3038-A491-48C1-AFB2-AD1659B25EFC}" srcOrd="1" destOrd="0" presId="urn:microsoft.com/office/officeart/2005/8/layout/vProcess5"/>
    <dgm:cxn modelId="{5C442F0D-AE46-4FD3-A4CC-BA2EA47EB327}" srcId="{5F6FD46D-70D7-4075-A0D4-1214666D0CAC}" destId="{FF0A957A-B4A9-471C-A712-EBBAAAC0D065}" srcOrd="0" destOrd="0" parTransId="{D2B82504-170D-4C70-97E1-9F217E38479A}" sibTransId="{9A988448-0C58-4CE9-A8B4-D77155B36DE1}"/>
    <dgm:cxn modelId="{BEC33E69-297E-4F89-8594-C9576A43B2E1}" type="presOf" srcId="{92AE2FB0-EA6D-4D29-9BC1-A1E9C47A3D54}" destId="{A986D02F-15B1-45DF-A34F-9B8C435323EF}" srcOrd="0" destOrd="0" presId="urn:microsoft.com/office/officeart/2005/8/layout/vProcess5"/>
    <dgm:cxn modelId="{14DB4A31-2B24-4319-A6B7-8245C6B4B3D6}" type="presOf" srcId="{D5B8CAE5-81B2-494E-B889-AA28EDE48373}" destId="{A47AD223-8824-475D-A81B-5EF343773594}" srcOrd="0" destOrd="0" presId="urn:microsoft.com/office/officeart/2005/8/layout/vProcess5"/>
    <dgm:cxn modelId="{A94A5987-8316-4412-8890-ADE22E35E55E}" type="presOf" srcId="{CAEDE9CB-1C4B-4F58-A421-B4C56A5867BA}" destId="{765BB703-4387-4CB2-89FA-BEE3ADBEC2F0}" srcOrd="0" destOrd="0" presId="urn:microsoft.com/office/officeart/2005/8/layout/vProcess5"/>
    <dgm:cxn modelId="{CF2838D0-6EC4-4746-A1C1-24EF91DE24E0}" srcId="{5F6FD46D-70D7-4075-A0D4-1214666D0CAC}" destId="{07C4607D-6CEB-436E-9EEE-AFA1CCD072AB}" srcOrd="4" destOrd="0" parTransId="{831CB091-E821-4FB1-BB63-1EC6207A6486}" sibTransId="{32C7146D-9792-4D3E-B493-DE207720F0D7}"/>
    <dgm:cxn modelId="{65F47E1C-9EB4-46A3-A789-68542E941048}" type="presOf" srcId="{07C4607D-6CEB-436E-9EEE-AFA1CCD072AB}" destId="{4627FE61-74EE-456B-8B3C-0388A08173F7}" srcOrd="0" destOrd="0" presId="urn:microsoft.com/office/officeart/2005/8/layout/vProcess5"/>
    <dgm:cxn modelId="{325C3759-AE99-4C20-A713-45BAFD3AC0D3}" type="presOf" srcId="{5BA1A739-7F14-4548-8DAB-1611EF37B788}" destId="{DF9FCD6E-52A6-423C-A512-FE458E98AA45}" srcOrd="0" destOrd="0" presId="urn:microsoft.com/office/officeart/2005/8/layout/vProcess5"/>
    <dgm:cxn modelId="{655169AA-D2D3-4395-B8A7-BB65D11900A2}" type="presOf" srcId="{07C4607D-6CEB-436E-9EEE-AFA1CCD072AB}" destId="{A21A4C7D-E168-4180-B0AD-FE29F5C49E1E}" srcOrd="1" destOrd="0" presId="urn:microsoft.com/office/officeart/2005/8/layout/vProcess5"/>
    <dgm:cxn modelId="{D0C1FFBF-7FFE-4863-BE0B-FB05ED5C1359}" type="presOf" srcId="{FF0A957A-B4A9-471C-A712-EBBAAAC0D065}" destId="{41B2538D-0C12-4145-ABA2-FA7DFFC47E98}" srcOrd="0" destOrd="0" presId="urn:microsoft.com/office/officeart/2005/8/layout/vProcess5"/>
    <dgm:cxn modelId="{AA52D5CD-C26B-4E23-83FA-C478CF4653A2}" srcId="{5F6FD46D-70D7-4075-A0D4-1214666D0CAC}" destId="{C75AD323-C5E1-4EFD-A1A2-70F307D076F8}" srcOrd="3" destOrd="0" parTransId="{A6B56BA0-7D57-4DEA-B423-7799CCE4A807}" sibTransId="{F747CB53-72C0-4646-AC7D-30F227616E50}"/>
    <dgm:cxn modelId="{C279B760-CCC7-4D35-B6E2-BF60B66AEF86}" srcId="{5F6FD46D-70D7-4075-A0D4-1214666D0CAC}" destId="{5BA1A739-7F14-4548-8DAB-1611EF37B788}" srcOrd="2" destOrd="0" parTransId="{DA588D2F-6A54-482E-B7B1-3A3CCD927DDA}" sibTransId="{D5B8CAE5-81B2-494E-B889-AA28EDE48373}"/>
    <dgm:cxn modelId="{5F56559A-3DAF-4DBF-88ED-D6F534EE5D8E}" type="presOf" srcId="{5BA1A739-7F14-4548-8DAB-1611EF37B788}" destId="{3941A9B5-30E6-41A8-A32B-EEA24D795D03}" srcOrd="1" destOrd="0" presId="urn:microsoft.com/office/officeart/2005/8/layout/vProcess5"/>
    <dgm:cxn modelId="{D4C550A4-1ECF-4629-80CC-227D48600F2F}" type="presOf" srcId="{5F6FD46D-70D7-4075-A0D4-1214666D0CAC}" destId="{70C67D78-F80C-4BFD-82CA-7392E270535C}" srcOrd="0" destOrd="0" presId="urn:microsoft.com/office/officeart/2005/8/layout/vProcess5"/>
    <dgm:cxn modelId="{751EC1F7-806E-4E9F-82B1-18B7641374A6}" type="presParOf" srcId="{70C67D78-F80C-4BFD-82CA-7392E270535C}" destId="{7AFC44A3-46B4-4D63-9317-D5CA923F53B0}" srcOrd="0" destOrd="0" presId="urn:microsoft.com/office/officeart/2005/8/layout/vProcess5"/>
    <dgm:cxn modelId="{4DF3EB46-9FD0-48AD-B12A-85936594221A}" type="presParOf" srcId="{70C67D78-F80C-4BFD-82CA-7392E270535C}" destId="{41B2538D-0C12-4145-ABA2-FA7DFFC47E98}" srcOrd="1" destOrd="0" presId="urn:microsoft.com/office/officeart/2005/8/layout/vProcess5"/>
    <dgm:cxn modelId="{0E3F3609-578A-49B0-BF55-172697468189}" type="presParOf" srcId="{70C67D78-F80C-4BFD-82CA-7392E270535C}" destId="{765BB703-4387-4CB2-89FA-BEE3ADBEC2F0}" srcOrd="2" destOrd="0" presId="urn:microsoft.com/office/officeart/2005/8/layout/vProcess5"/>
    <dgm:cxn modelId="{424BD257-162A-418D-844F-D009870F6B42}" type="presParOf" srcId="{70C67D78-F80C-4BFD-82CA-7392E270535C}" destId="{DF9FCD6E-52A6-423C-A512-FE458E98AA45}" srcOrd="3" destOrd="0" presId="urn:microsoft.com/office/officeart/2005/8/layout/vProcess5"/>
    <dgm:cxn modelId="{0CCE8C63-80D6-4EAF-B044-14279DAA932D}" type="presParOf" srcId="{70C67D78-F80C-4BFD-82CA-7392E270535C}" destId="{A5D35602-1B81-4DFF-B7BA-DFA14ED651BC}" srcOrd="4" destOrd="0" presId="urn:microsoft.com/office/officeart/2005/8/layout/vProcess5"/>
    <dgm:cxn modelId="{31DB6076-F2A1-445C-B82F-B07D177FFB47}" type="presParOf" srcId="{70C67D78-F80C-4BFD-82CA-7392E270535C}" destId="{4627FE61-74EE-456B-8B3C-0388A08173F7}" srcOrd="5" destOrd="0" presId="urn:microsoft.com/office/officeart/2005/8/layout/vProcess5"/>
    <dgm:cxn modelId="{4D5F16D4-8E61-4404-BF16-BE089E56DBCF}" type="presParOf" srcId="{70C67D78-F80C-4BFD-82CA-7392E270535C}" destId="{8F33406B-A6D7-4623-824C-04DADC5B8DFA}" srcOrd="6" destOrd="0" presId="urn:microsoft.com/office/officeart/2005/8/layout/vProcess5"/>
    <dgm:cxn modelId="{F7D34930-5A85-4CBF-9D3A-DD7E4DB4A310}" type="presParOf" srcId="{70C67D78-F80C-4BFD-82CA-7392E270535C}" destId="{A986D02F-15B1-45DF-A34F-9B8C435323EF}" srcOrd="7" destOrd="0" presId="urn:microsoft.com/office/officeart/2005/8/layout/vProcess5"/>
    <dgm:cxn modelId="{98C4A508-79AA-482A-81EB-A2E5980A2E5E}" type="presParOf" srcId="{70C67D78-F80C-4BFD-82CA-7392E270535C}" destId="{A47AD223-8824-475D-A81B-5EF343773594}" srcOrd="8" destOrd="0" presId="urn:microsoft.com/office/officeart/2005/8/layout/vProcess5"/>
    <dgm:cxn modelId="{18119691-DCF7-4F24-9C64-496778618240}" type="presParOf" srcId="{70C67D78-F80C-4BFD-82CA-7392E270535C}" destId="{91E16293-72E3-4EFB-A343-37F15966B8D6}" srcOrd="9" destOrd="0" presId="urn:microsoft.com/office/officeart/2005/8/layout/vProcess5"/>
    <dgm:cxn modelId="{73C61238-CAA3-40E9-AEEF-E82FAF8629A9}" type="presParOf" srcId="{70C67D78-F80C-4BFD-82CA-7392E270535C}" destId="{C60F3038-A491-48C1-AFB2-AD1659B25EFC}" srcOrd="10" destOrd="0" presId="urn:microsoft.com/office/officeart/2005/8/layout/vProcess5"/>
    <dgm:cxn modelId="{201C3BCE-ACFB-4782-BA44-50B6FA7AC0BB}" type="presParOf" srcId="{70C67D78-F80C-4BFD-82CA-7392E270535C}" destId="{61952CB7-89DB-46AB-99CF-8921B4156DFF}" srcOrd="11" destOrd="0" presId="urn:microsoft.com/office/officeart/2005/8/layout/vProcess5"/>
    <dgm:cxn modelId="{50817CB4-1EDF-4679-9CC0-4CFA506409DE}" type="presParOf" srcId="{70C67D78-F80C-4BFD-82CA-7392E270535C}" destId="{3941A9B5-30E6-41A8-A32B-EEA24D795D03}" srcOrd="12" destOrd="0" presId="urn:microsoft.com/office/officeart/2005/8/layout/vProcess5"/>
    <dgm:cxn modelId="{3371036D-6DD1-4BC7-8308-CA129AF220D3}" type="presParOf" srcId="{70C67D78-F80C-4BFD-82CA-7392E270535C}" destId="{6362A4EC-245A-4857-8449-9DDB43B38093}" srcOrd="13" destOrd="0" presId="urn:microsoft.com/office/officeart/2005/8/layout/vProcess5"/>
    <dgm:cxn modelId="{E966B8F8-E61A-49CF-B8D9-77004FAB5F18}" type="presParOf" srcId="{70C67D78-F80C-4BFD-82CA-7392E270535C}" destId="{A21A4C7D-E168-4180-B0AD-FE29F5C49E1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67DD6-82DA-4D65-AD59-CCF393209291}">
      <dsp:nvSpPr>
        <dsp:cNvPr id="0" name=""/>
        <dsp:cNvSpPr/>
      </dsp:nvSpPr>
      <dsp:spPr>
        <a:xfrm>
          <a:off x="8752730" y="1224179"/>
          <a:ext cx="1995764" cy="199609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C44A18-550F-4FE9-9254-B086CAD59F7D}">
      <dsp:nvSpPr>
        <dsp:cNvPr id="0" name=""/>
        <dsp:cNvSpPr/>
      </dsp:nvSpPr>
      <dsp:spPr>
        <a:xfrm>
          <a:off x="8818583" y="1290727"/>
          <a:ext cx="1862996" cy="1862995"/>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Pharmacist’s Provides  Patient with </a:t>
          </a:r>
          <a:r>
            <a:rPr lang="en-US" sz="900" kern="1200" smtClean="0"/>
            <a:t>instructions to launch Pillbox </a:t>
          </a:r>
          <a:r>
            <a:rPr lang="en-US" sz="900" kern="1200" dirty="0" smtClean="0"/>
            <a:t>via MyChart</a:t>
          </a:r>
          <a:endParaRPr lang="en-US" sz="900" kern="1200" dirty="0"/>
        </a:p>
      </dsp:txBody>
      <dsp:txXfrm>
        <a:off x="9085180" y="1556919"/>
        <a:ext cx="1330863" cy="1330610"/>
      </dsp:txXfrm>
    </dsp:sp>
    <dsp:sp modelId="{BF346F26-ADED-4440-AB95-8767EFB40C64}">
      <dsp:nvSpPr>
        <dsp:cNvPr id="0" name=""/>
        <dsp:cNvSpPr/>
      </dsp:nvSpPr>
      <dsp:spPr>
        <a:xfrm rot="2700000">
          <a:off x="6689104" y="1224283"/>
          <a:ext cx="1995533" cy="1995533"/>
        </a:xfrm>
        <a:prstGeom prst="teardrop">
          <a:avLst>
            <a:gd name="adj" fmla="val 100000"/>
          </a:avLst>
        </a:prstGeom>
        <a:solidFill>
          <a:schemeClr val="accent5">
            <a:hueOff val="-3792866"/>
            <a:satOff val="3233"/>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C6B785-131E-4F3A-AAA2-6864A0B54FF2}">
      <dsp:nvSpPr>
        <dsp:cNvPr id="0" name=""/>
        <dsp:cNvSpPr/>
      </dsp:nvSpPr>
      <dsp:spPr>
        <a:xfrm>
          <a:off x="6756965" y="1290727"/>
          <a:ext cx="1862996" cy="1862995"/>
        </a:xfrm>
        <a:prstGeom prst="ellipse">
          <a:avLst/>
        </a:prstGeom>
        <a:solidFill>
          <a:schemeClr val="lt1">
            <a:alpha val="90000"/>
            <a:hueOff val="0"/>
            <a:satOff val="0"/>
            <a:lumOff val="0"/>
            <a:alphaOff val="0"/>
          </a:schemeClr>
        </a:solidFill>
        <a:ln w="12700" cap="flat" cmpd="sng" algn="ctr">
          <a:solidFill>
            <a:schemeClr val="accent5">
              <a:hueOff val="-3792866"/>
              <a:satOff val="3233"/>
              <a:lumOff val="3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Pharmacist adds .pillbox in progress note/Telephone note to enable Pillbox in patient’s MyChart</a:t>
          </a:r>
          <a:endParaRPr lang="en-US" sz="900" kern="1200" dirty="0"/>
        </a:p>
      </dsp:txBody>
      <dsp:txXfrm>
        <a:off x="7022501" y="1556919"/>
        <a:ext cx="1330863" cy="1330610"/>
      </dsp:txXfrm>
    </dsp:sp>
    <dsp:sp modelId="{7240A2F3-8E8A-498F-B826-7DEAC75A628A}">
      <dsp:nvSpPr>
        <dsp:cNvPr id="0" name=""/>
        <dsp:cNvSpPr/>
      </dsp:nvSpPr>
      <dsp:spPr>
        <a:xfrm rot="2700000">
          <a:off x="4627486" y="1224283"/>
          <a:ext cx="1995533" cy="1995533"/>
        </a:xfrm>
        <a:prstGeom prst="teardrop">
          <a:avLst>
            <a:gd name="adj" fmla="val 100000"/>
          </a:avLst>
        </a:prstGeom>
        <a:solidFill>
          <a:schemeClr val="accent5">
            <a:hueOff val="-7585732"/>
            <a:satOff val="6466"/>
            <a:lumOff val="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D6C134-F605-4554-AD51-1A21DE81AC6A}">
      <dsp:nvSpPr>
        <dsp:cNvPr id="0" name=""/>
        <dsp:cNvSpPr/>
      </dsp:nvSpPr>
      <dsp:spPr>
        <a:xfrm>
          <a:off x="4694286" y="1290727"/>
          <a:ext cx="1862996" cy="1862995"/>
        </a:xfrm>
        <a:prstGeom prst="ellipse">
          <a:avLst/>
        </a:prstGeom>
        <a:solidFill>
          <a:schemeClr val="lt1">
            <a:alpha val="90000"/>
            <a:hueOff val="0"/>
            <a:satOff val="0"/>
            <a:lumOff val="0"/>
            <a:alphaOff val="0"/>
          </a:schemeClr>
        </a:solidFill>
        <a:ln w="12700" cap="flat" cmpd="sng" algn="ctr">
          <a:solidFill>
            <a:schemeClr val="accent5">
              <a:hueOff val="-7585732"/>
              <a:satOff val="6466"/>
              <a:lumOff val="7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endParaRPr lang="en-US" sz="900" kern="1200" dirty="0" smtClean="0"/>
        </a:p>
        <a:p>
          <a:pPr lvl="0" algn="ctr" defTabSz="400050">
            <a:lnSpc>
              <a:spcPct val="90000"/>
            </a:lnSpc>
            <a:spcBef>
              <a:spcPct val="0"/>
            </a:spcBef>
            <a:spcAft>
              <a:spcPct val="35000"/>
            </a:spcAft>
          </a:pPr>
          <a:r>
            <a:rPr lang="en-US" sz="900" kern="1200" dirty="0" smtClean="0"/>
            <a:t>Sets up phone call to review  Pillbox and medications </a:t>
          </a:r>
        </a:p>
      </dsp:txBody>
      <dsp:txXfrm>
        <a:off x="4959821" y="1556919"/>
        <a:ext cx="1330863" cy="1330610"/>
      </dsp:txXfrm>
    </dsp:sp>
    <dsp:sp modelId="{D113F88C-842B-45A0-A27F-4BFF781C4F22}">
      <dsp:nvSpPr>
        <dsp:cNvPr id="0" name=""/>
        <dsp:cNvSpPr/>
      </dsp:nvSpPr>
      <dsp:spPr>
        <a:xfrm rot="2700000">
          <a:off x="2564806" y="1224283"/>
          <a:ext cx="1995533" cy="1995533"/>
        </a:xfrm>
        <a:prstGeom prst="teardrop">
          <a:avLst>
            <a:gd name="adj" fmla="val 100000"/>
          </a:avLst>
        </a:prstGeom>
        <a:solidFill>
          <a:schemeClr val="accent5">
            <a:hueOff val="-11378598"/>
            <a:satOff val="969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6EC46E-0B0B-40A8-9AD0-85D9BA5796E5}">
      <dsp:nvSpPr>
        <dsp:cNvPr id="0" name=""/>
        <dsp:cNvSpPr/>
      </dsp:nvSpPr>
      <dsp:spPr>
        <a:xfrm>
          <a:off x="2631606" y="1290727"/>
          <a:ext cx="1862996" cy="1862995"/>
        </a:xfrm>
        <a:prstGeom prst="ellipse">
          <a:avLst/>
        </a:prstGeom>
        <a:solidFill>
          <a:schemeClr val="lt1">
            <a:alpha val="90000"/>
            <a:hueOff val="0"/>
            <a:satOff val="0"/>
            <a:lumOff val="0"/>
            <a:alphaOff val="0"/>
          </a:schemeClr>
        </a:solidFill>
        <a:ln w="12700" cap="flat" cmpd="sng" algn="ctr">
          <a:solidFill>
            <a:schemeClr val="accent5">
              <a:hueOff val="-11378598"/>
              <a:satOff val="9699"/>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Patient replies to the provider via a MyChart message: Y/N/No reply</a:t>
          </a:r>
        </a:p>
        <a:p>
          <a:pPr lvl="0" algn="ctr" defTabSz="400050">
            <a:lnSpc>
              <a:spcPct val="90000"/>
            </a:lnSpc>
            <a:spcBef>
              <a:spcPct val="0"/>
            </a:spcBef>
            <a:spcAft>
              <a:spcPct val="35000"/>
            </a:spcAft>
          </a:pPr>
          <a:r>
            <a:rPr lang="en-US" sz="900" kern="1200" dirty="0" smtClean="0"/>
            <a:t>If patient replies Y, nurse receives a notification in Patient Advice Request inbasket folder in Maestro Care; nurse sends to Provider or Pharmacist’s inbasket</a:t>
          </a:r>
          <a:endParaRPr lang="en-US" sz="900" kern="1200" dirty="0"/>
        </a:p>
      </dsp:txBody>
      <dsp:txXfrm>
        <a:off x="2898204" y="1556919"/>
        <a:ext cx="1330863" cy="1330610"/>
      </dsp:txXfrm>
    </dsp:sp>
    <dsp:sp modelId="{8884FC5D-76EA-4333-BBF5-396C2E00FFF0}">
      <dsp:nvSpPr>
        <dsp:cNvPr id="0" name=""/>
        <dsp:cNvSpPr/>
      </dsp:nvSpPr>
      <dsp:spPr>
        <a:xfrm rot="2700000">
          <a:off x="502127" y="1224283"/>
          <a:ext cx="1995533" cy="1995533"/>
        </a:xfrm>
        <a:prstGeom prst="teardrop">
          <a:avLst>
            <a:gd name="adj" fmla="val 100000"/>
          </a:avLst>
        </a:prstGeom>
        <a:solidFill>
          <a:schemeClr val="accent5">
            <a:hueOff val="-15171464"/>
            <a:satOff val="12932"/>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80C35E-50A5-42AF-A00E-B6E640C8D4D9}">
      <dsp:nvSpPr>
        <dsp:cNvPr id="0" name=""/>
        <dsp:cNvSpPr/>
      </dsp:nvSpPr>
      <dsp:spPr>
        <a:xfrm>
          <a:off x="568926" y="1290727"/>
          <a:ext cx="1862996" cy="1862995"/>
        </a:xfrm>
        <a:prstGeom prst="ellipse">
          <a:avLst/>
        </a:prstGeom>
        <a:solidFill>
          <a:schemeClr val="lt1">
            <a:alpha val="90000"/>
            <a:hueOff val="0"/>
            <a:satOff val="0"/>
            <a:lumOff val="0"/>
            <a:alphaOff val="0"/>
          </a:schemeClr>
        </a:solidFill>
        <a:ln w="12700" cap="flat" cmpd="sng" algn="ctr">
          <a:solidFill>
            <a:schemeClr val="accent5">
              <a:hueOff val="-15171464"/>
              <a:satOff val="12932"/>
              <a:lumOff val="15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Provider sends MyChart message to patient asking “Are you interested in Pillbox?”</a:t>
          </a:r>
          <a:endParaRPr lang="en-US" sz="900" kern="1200" dirty="0"/>
        </a:p>
      </dsp:txBody>
      <dsp:txXfrm>
        <a:off x="835524" y="1556919"/>
        <a:ext cx="1330863" cy="1330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877B4-7A04-4A9C-B6C7-14FCAC9E68F7}">
      <dsp:nvSpPr>
        <dsp:cNvPr id="0" name=""/>
        <dsp:cNvSpPr/>
      </dsp:nvSpPr>
      <dsp:spPr>
        <a:xfrm>
          <a:off x="-5809318" y="-889307"/>
          <a:ext cx="6917609" cy="6917609"/>
        </a:xfrm>
        <a:prstGeom prst="blockArc">
          <a:avLst>
            <a:gd name="adj1" fmla="val 18900000"/>
            <a:gd name="adj2" fmla="val 2700000"/>
            <a:gd name="adj3" fmla="val 312"/>
          </a:avLst>
        </a:pr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41FCCC-8707-4AD6-815A-CD3D5C689F5A}">
      <dsp:nvSpPr>
        <dsp:cNvPr id="0" name=""/>
        <dsp:cNvSpPr/>
      </dsp:nvSpPr>
      <dsp:spPr>
        <a:xfrm>
          <a:off x="675147" y="513899"/>
          <a:ext cx="10038248" cy="102779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15815"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 Secure a virtual machine behind the Duke firewall to house the data </a:t>
          </a:r>
          <a:endParaRPr lang="en-US" sz="3200" kern="1200" dirty="0"/>
        </a:p>
      </dsp:txBody>
      <dsp:txXfrm>
        <a:off x="675147" y="513899"/>
        <a:ext cx="10038248" cy="1027799"/>
      </dsp:txXfrm>
    </dsp:sp>
    <dsp:sp modelId="{75657DCB-6A1A-4CC4-B31B-C38DEABF7694}">
      <dsp:nvSpPr>
        <dsp:cNvPr id="0" name=""/>
        <dsp:cNvSpPr/>
      </dsp:nvSpPr>
      <dsp:spPr>
        <a:xfrm>
          <a:off x="70918" y="385424"/>
          <a:ext cx="1284748" cy="1284748"/>
        </a:xfrm>
        <a:prstGeom prst="ellipse">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0DA43BB-4C2E-460C-8388-D71CDB49DEDF}">
      <dsp:nvSpPr>
        <dsp:cNvPr id="0" name=""/>
        <dsp:cNvSpPr/>
      </dsp:nvSpPr>
      <dsp:spPr>
        <a:xfrm>
          <a:off x="1086897" y="2055598"/>
          <a:ext cx="9664643" cy="1027799"/>
        </a:xfrm>
        <a:prstGeom prst="rect">
          <a:avLst/>
        </a:prstGeom>
        <a:gradFill rotWithShape="0">
          <a:gsLst>
            <a:gs pos="0">
              <a:schemeClr val="accent5">
                <a:hueOff val="-7585732"/>
                <a:satOff val="6466"/>
                <a:lumOff val="785"/>
                <a:alphaOff val="0"/>
                <a:satMod val="103000"/>
                <a:lumMod val="102000"/>
                <a:tint val="94000"/>
              </a:schemeClr>
            </a:gs>
            <a:gs pos="50000">
              <a:schemeClr val="accent5">
                <a:hueOff val="-7585732"/>
                <a:satOff val="6466"/>
                <a:lumOff val="785"/>
                <a:alphaOff val="0"/>
                <a:satMod val="110000"/>
                <a:lumMod val="100000"/>
                <a:shade val="100000"/>
              </a:schemeClr>
            </a:gs>
            <a:gs pos="100000">
              <a:schemeClr val="accent5">
                <a:hueOff val="-7585732"/>
                <a:satOff val="6466"/>
                <a:lumOff val="78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15815"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Move the application from POC environment to production environment</a:t>
          </a:r>
        </a:p>
      </dsp:txBody>
      <dsp:txXfrm>
        <a:off x="1086897" y="2055598"/>
        <a:ext cx="9664643" cy="1027799"/>
      </dsp:txXfrm>
    </dsp:sp>
    <dsp:sp modelId="{9E685CD0-1698-426E-B611-A3E81D4FE7E1}">
      <dsp:nvSpPr>
        <dsp:cNvPr id="0" name=""/>
        <dsp:cNvSpPr/>
      </dsp:nvSpPr>
      <dsp:spPr>
        <a:xfrm>
          <a:off x="444523" y="1927123"/>
          <a:ext cx="1284748" cy="1284748"/>
        </a:xfrm>
        <a:prstGeom prst="ellipse">
          <a:avLst/>
        </a:prstGeom>
        <a:solidFill>
          <a:schemeClr val="lt1">
            <a:hueOff val="0"/>
            <a:satOff val="0"/>
            <a:lumOff val="0"/>
            <a:alphaOff val="0"/>
          </a:schemeClr>
        </a:solidFill>
        <a:ln w="6350" cap="flat" cmpd="sng" algn="ctr">
          <a:solidFill>
            <a:schemeClr val="accent5">
              <a:hueOff val="-7585732"/>
              <a:satOff val="6466"/>
              <a:lumOff val="785"/>
              <a:alphaOff val="0"/>
            </a:schemeClr>
          </a:solidFill>
          <a:prstDash val="solid"/>
          <a:miter lim="800000"/>
        </a:ln>
        <a:effectLst/>
      </dsp:spPr>
      <dsp:style>
        <a:lnRef idx="1">
          <a:scrgbClr r="0" g="0" b="0"/>
        </a:lnRef>
        <a:fillRef idx="1">
          <a:scrgbClr r="0" g="0" b="0"/>
        </a:fillRef>
        <a:effectRef idx="0">
          <a:scrgbClr r="0" g="0" b="0"/>
        </a:effectRef>
        <a:fontRef idx="minor"/>
      </dsp:style>
    </dsp:sp>
    <dsp:sp modelId="{AB35856D-0314-492C-97A4-83B96A70E314}">
      <dsp:nvSpPr>
        <dsp:cNvPr id="0" name=""/>
        <dsp:cNvSpPr/>
      </dsp:nvSpPr>
      <dsp:spPr>
        <a:xfrm>
          <a:off x="713292" y="3597296"/>
          <a:ext cx="10038248" cy="1027799"/>
        </a:xfrm>
        <a:prstGeom prst="rect">
          <a:avLst/>
        </a:prstGeom>
        <a:gradFill rotWithShape="0">
          <a:gsLst>
            <a:gs pos="0">
              <a:schemeClr val="accent5">
                <a:hueOff val="-15171464"/>
                <a:satOff val="12932"/>
                <a:lumOff val="1569"/>
                <a:alphaOff val="0"/>
                <a:satMod val="103000"/>
                <a:lumMod val="102000"/>
                <a:tint val="94000"/>
              </a:schemeClr>
            </a:gs>
            <a:gs pos="50000">
              <a:schemeClr val="accent5">
                <a:hueOff val="-15171464"/>
                <a:satOff val="12932"/>
                <a:lumOff val="1569"/>
                <a:alphaOff val="0"/>
                <a:satMod val="110000"/>
                <a:lumMod val="100000"/>
                <a:shade val="100000"/>
              </a:schemeClr>
            </a:gs>
            <a:gs pos="100000">
              <a:schemeClr val="accent5">
                <a:hueOff val="-15171464"/>
                <a:satOff val="12932"/>
                <a:lumOff val="156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15815"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Update medication list that the Duke Pillbox displays from Epic</a:t>
          </a:r>
          <a:endParaRPr lang="en-US" sz="3200" kern="1200" dirty="0"/>
        </a:p>
      </dsp:txBody>
      <dsp:txXfrm>
        <a:off x="713292" y="3597296"/>
        <a:ext cx="10038248" cy="1027799"/>
      </dsp:txXfrm>
    </dsp:sp>
    <dsp:sp modelId="{E00DF6C1-BD47-4F4E-B16A-BBAFAF4327AD}">
      <dsp:nvSpPr>
        <dsp:cNvPr id="0" name=""/>
        <dsp:cNvSpPr/>
      </dsp:nvSpPr>
      <dsp:spPr>
        <a:xfrm>
          <a:off x="70918" y="3468821"/>
          <a:ext cx="1284748" cy="1284748"/>
        </a:xfrm>
        <a:prstGeom prst="ellipse">
          <a:avLst/>
        </a:prstGeom>
        <a:solidFill>
          <a:schemeClr val="lt1">
            <a:hueOff val="0"/>
            <a:satOff val="0"/>
            <a:lumOff val="0"/>
            <a:alphaOff val="0"/>
          </a:schemeClr>
        </a:solidFill>
        <a:ln w="6350" cap="flat" cmpd="sng" algn="ctr">
          <a:solidFill>
            <a:schemeClr val="accent5">
              <a:hueOff val="-15171464"/>
              <a:satOff val="12932"/>
              <a:lumOff val="1569"/>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2538D-0C12-4145-ABA2-FA7DFFC47E98}">
      <dsp:nvSpPr>
        <dsp:cNvPr id="0" name=""/>
        <dsp:cNvSpPr/>
      </dsp:nvSpPr>
      <dsp:spPr>
        <a:xfrm>
          <a:off x="0" y="0"/>
          <a:ext cx="8097012" cy="78324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kern="1200" dirty="0" smtClean="0"/>
            <a:t>Provider places Smartphrase with SDE behind it in progress note of a documentation or office visit encounter. </a:t>
          </a:r>
          <a:endParaRPr lang="en-US" sz="2100" kern="1200" dirty="0"/>
        </a:p>
      </dsp:txBody>
      <dsp:txXfrm>
        <a:off x="22940" y="22940"/>
        <a:ext cx="7160195" cy="737360"/>
      </dsp:txXfrm>
    </dsp:sp>
    <dsp:sp modelId="{765BB703-4387-4CB2-89FA-BEE3ADBEC2F0}">
      <dsp:nvSpPr>
        <dsp:cNvPr id="0" name=""/>
        <dsp:cNvSpPr/>
      </dsp:nvSpPr>
      <dsp:spPr>
        <a:xfrm>
          <a:off x="617359" y="930121"/>
          <a:ext cx="8097012" cy="783240"/>
        </a:xfrm>
        <a:prstGeom prst="roundRect">
          <a:avLst>
            <a:gd name="adj" fmla="val 10000"/>
          </a:avLst>
        </a:prstGeom>
        <a:solidFill>
          <a:schemeClr val="accent5">
            <a:hueOff val="-3792866"/>
            <a:satOff val="3233"/>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kern="1200" smtClean="0"/>
            <a:t>Pillbox is launched through MyChart</a:t>
          </a:r>
          <a:endParaRPr lang="en-US" sz="2100" kern="1200"/>
        </a:p>
      </dsp:txBody>
      <dsp:txXfrm>
        <a:off x="640299" y="953061"/>
        <a:ext cx="6937378" cy="737360"/>
      </dsp:txXfrm>
    </dsp:sp>
    <dsp:sp modelId="{DF9FCD6E-52A6-423C-A512-FE458E98AA45}">
      <dsp:nvSpPr>
        <dsp:cNvPr id="0" name=""/>
        <dsp:cNvSpPr/>
      </dsp:nvSpPr>
      <dsp:spPr>
        <a:xfrm>
          <a:off x="1222006" y="1822145"/>
          <a:ext cx="8097012" cy="783240"/>
        </a:xfrm>
        <a:prstGeom prst="roundRect">
          <a:avLst>
            <a:gd name="adj" fmla="val 10000"/>
          </a:avLst>
        </a:prstGeom>
        <a:solidFill>
          <a:schemeClr val="accent5">
            <a:hueOff val="-7585732"/>
            <a:satOff val="6466"/>
            <a:lumOff val="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kern="1200" dirty="0" smtClean="0"/>
            <a:t>Medication data is pulled from Clarity</a:t>
          </a:r>
          <a:endParaRPr lang="en-US" sz="2100" kern="1200" dirty="0"/>
        </a:p>
      </dsp:txBody>
      <dsp:txXfrm>
        <a:off x="1244946" y="1845085"/>
        <a:ext cx="6937378" cy="737360"/>
      </dsp:txXfrm>
    </dsp:sp>
    <dsp:sp modelId="{A5D35602-1B81-4DFF-B7BA-DFA14ED651BC}">
      <dsp:nvSpPr>
        <dsp:cNvPr id="0" name=""/>
        <dsp:cNvSpPr/>
      </dsp:nvSpPr>
      <dsp:spPr>
        <a:xfrm>
          <a:off x="1826653" y="2714169"/>
          <a:ext cx="8097012" cy="783240"/>
        </a:xfrm>
        <a:prstGeom prst="roundRect">
          <a:avLst>
            <a:gd name="adj" fmla="val 10000"/>
          </a:avLst>
        </a:prstGeom>
        <a:solidFill>
          <a:schemeClr val="accent5">
            <a:hueOff val="-11378598"/>
            <a:satOff val="969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b="0" kern="1200" smtClean="0"/>
            <a:t>FHIR Configuration</a:t>
          </a:r>
          <a:endParaRPr lang="en-US" sz="2100" kern="1200"/>
        </a:p>
      </dsp:txBody>
      <dsp:txXfrm>
        <a:off x="1849593" y="2737109"/>
        <a:ext cx="6937378" cy="737360"/>
      </dsp:txXfrm>
    </dsp:sp>
    <dsp:sp modelId="{4627FE61-74EE-456B-8B3C-0388A08173F7}">
      <dsp:nvSpPr>
        <dsp:cNvPr id="0" name=""/>
        <dsp:cNvSpPr/>
      </dsp:nvSpPr>
      <dsp:spPr>
        <a:xfrm>
          <a:off x="2418587" y="3568097"/>
          <a:ext cx="8097012" cy="783240"/>
        </a:xfrm>
        <a:prstGeom prst="roundRect">
          <a:avLst>
            <a:gd name="adj" fmla="val 10000"/>
          </a:avLst>
        </a:prstGeom>
        <a:solidFill>
          <a:schemeClr val="accent5">
            <a:hueOff val="-15171464"/>
            <a:satOff val="12932"/>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smtClean="0"/>
            <a:t>Capture Baseline Data using third party software</a:t>
          </a:r>
          <a:endParaRPr lang="en-US" sz="2100" kern="1200"/>
        </a:p>
      </dsp:txBody>
      <dsp:txXfrm>
        <a:off x="2441527" y="3591037"/>
        <a:ext cx="6937378" cy="737360"/>
      </dsp:txXfrm>
    </dsp:sp>
    <dsp:sp modelId="{8F33406B-A6D7-4623-824C-04DADC5B8DFA}">
      <dsp:nvSpPr>
        <dsp:cNvPr id="0" name=""/>
        <dsp:cNvSpPr/>
      </dsp:nvSpPr>
      <dsp:spPr>
        <a:xfrm>
          <a:off x="7587905" y="572200"/>
          <a:ext cx="509106" cy="50910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7702454" y="572200"/>
        <a:ext cx="280008" cy="383102"/>
      </dsp:txXfrm>
    </dsp:sp>
    <dsp:sp modelId="{A986D02F-15B1-45DF-A34F-9B8C435323EF}">
      <dsp:nvSpPr>
        <dsp:cNvPr id="0" name=""/>
        <dsp:cNvSpPr/>
      </dsp:nvSpPr>
      <dsp:spPr>
        <a:xfrm>
          <a:off x="8192552" y="1464225"/>
          <a:ext cx="509106" cy="509106"/>
        </a:xfrm>
        <a:prstGeom prst="downArrow">
          <a:avLst>
            <a:gd name="adj1" fmla="val 55000"/>
            <a:gd name="adj2" fmla="val 45000"/>
          </a:avLst>
        </a:prstGeom>
        <a:solidFill>
          <a:schemeClr val="accent5">
            <a:tint val="40000"/>
            <a:alpha val="90000"/>
            <a:hueOff val="-4987412"/>
            <a:satOff val="4871"/>
            <a:lumOff val="244"/>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8307101" y="1464225"/>
        <a:ext cx="280008" cy="383102"/>
      </dsp:txXfrm>
    </dsp:sp>
    <dsp:sp modelId="{A47AD223-8824-475D-A81B-5EF343773594}">
      <dsp:nvSpPr>
        <dsp:cNvPr id="0" name=""/>
        <dsp:cNvSpPr/>
      </dsp:nvSpPr>
      <dsp:spPr>
        <a:xfrm>
          <a:off x="8797199" y="2343195"/>
          <a:ext cx="509106" cy="509106"/>
        </a:xfrm>
        <a:prstGeom prst="downArrow">
          <a:avLst>
            <a:gd name="adj1" fmla="val 55000"/>
            <a:gd name="adj2" fmla="val 45000"/>
          </a:avLst>
        </a:prstGeom>
        <a:solidFill>
          <a:schemeClr val="accent5">
            <a:tint val="40000"/>
            <a:alpha val="90000"/>
            <a:hueOff val="-9974824"/>
            <a:satOff val="9743"/>
            <a:lumOff val="48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8911748" y="2343195"/>
        <a:ext cx="280008" cy="383102"/>
      </dsp:txXfrm>
    </dsp:sp>
    <dsp:sp modelId="{91E16293-72E3-4EFB-A343-37F15966B8D6}">
      <dsp:nvSpPr>
        <dsp:cNvPr id="0" name=""/>
        <dsp:cNvSpPr/>
      </dsp:nvSpPr>
      <dsp:spPr>
        <a:xfrm>
          <a:off x="9401846" y="3243922"/>
          <a:ext cx="509106" cy="509106"/>
        </a:xfrm>
        <a:prstGeom prst="downArrow">
          <a:avLst>
            <a:gd name="adj1" fmla="val 55000"/>
            <a:gd name="adj2" fmla="val 45000"/>
          </a:avLst>
        </a:prstGeom>
        <a:solidFill>
          <a:schemeClr val="accent5">
            <a:tint val="40000"/>
            <a:alpha val="90000"/>
            <a:hueOff val="-14962235"/>
            <a:satOff val="14614"/>
            <a:lumOff val="731"/>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p>
      </dsp:txBody>
      <dsp:txXfrm>
        <a:off x="9516395" y="3243922"/>
        <a:ext cx="280008" cy="383102"/>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B80013-413D-4035-A89C-A8E2DA2D39BB}" type="datetimeFigureOut">
              <a:rPr lang="en-US" smtClean="0"/>
              <a:t>10/9/2017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6038CE-309D-469C-B867-C2A9E8057BAC}" type="slidenum">
              <a:rPr lang="en-US" smtClean="0"/>
              <a:t>‹#›</a:t>
            </a:fld>
            <a:endParaRPr lang="en-US"/>
          </a:p>
        </p:txBody>
      </p:sp>
    </p:spTree>
    <p:extLst>
      <p:ext uri="{BB962C8B-B14F-4D97-AF65-F5344CB8AC3E}">
        <p14:creationId xmlns:p14="http://schemas.microsoft.com/office/powerpoint/2010/main" val="25399202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4E223E-7841-4332-A19D-E5A13B2208F5}" type="datetimeFigureOut">
              <a:rPr lang="en-US" smtClean="0"/>
              <a:t>10/9/2017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E4307-2BFC-4196-9941-14A1EB33884F}" type="slidenum">
              <a:rPr lang="en-US" smtClean="0"/>
              <a:t>‹#›</a:t>
            </a:fld>
            <a:endParaRPr lang="en-US"/>
          </a:p>
        </p:txBody>
      </p:sp>
    </p:spTree>
    <p:extLst>
      <p:ext uri="{BB962C8B-B14F-4D97-AF65-F5344CB8AC3E}">
        <p14:creationId xmlns:p14="http://schemas.microsoft.com/office/powerpoint/2010/main" val="553145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problem you are trying to solve?</a:t>
            </a:r>
          </a:p>
          <a:p>
            <a:pPr lvl="1"/>
            <a:r>
              <a:rPr lang="en-US" dirty="0" smtClean="0"/>
              <a:t>Improve control of hypertension in patients with DM</a:t>
            </a:r>
          </a:p>
          <a:p>
            <a:r>
              <a:rPr lang="en-US" dirty="0" smtClean="0"/>
              <a:t>Proposed solution/intervention</a:t>
            </a:r>
          </a:p>
          <a:p>
            <a:pPr lvl="1"/>
            <a:r>
              <a:rPr lang="en-US" dirty="0" smtClean="0"/>
              <a:t>Use Dashboard to identify DM patients and BP above goal</a:t>
            </a:r>
          </a:p>
          <a:p>
            <a:pPr lvl="1"/>
            <a:r>
              <a:rPr lang="en-US" dirty="0" smtClean="0"/>
              <a:t>Offer them the use of the electronic Duke Pillbox</a:t>
            </a:r>
          </a:p>
          <a:p>
            <a:pPr lvl="1"/>
            <a:r>
              <a:rPr lang="en-US" dirty="0" smtClean="0"/>
              <a:t>Integrate Duke Pillbox with Duke systems using SMART on FHIR</a:t>
            </a:r>
          </a:p>
          <a:p>
            <a:endParaRPr lang="en-US" dirty="0"/>
          </a:p>
        </p:txBody>
      </p:sp>
      <p:sp>
        <p:nvSpPr>
          <p:cNvPr id="4" name="Slide Number Placeholder 3"/>
          <p:cNvSpPr>
            <a:spLocks noGrp="1"/>
          </p:cNvSpPr>
          <p:nvPr>
            <p:ph type="sldNum" sz="quarter" idx="10"/>
          </p:nvPr>
        </p:nvSpPr>
        <p:spPr/>
        <p:txBody>
          <a:bodyPr/>
          <a:lstStyle/>
          <a:p>
            <a:fld id="{06FE4307-2BFC-4196-9941-14A1EB33884F}" type="slidenum">
              <a:rPr lang="en-US" smtClean="0"/>
              <a:t>4</a:t>
            </a:fld>
            <a:endParaRPr lang="en-US"/>
          </a:p>
        </p:txBody>
      </p:sp>
    </p:spTree>
    <p:extLst>
      <p:ext uri="{BB962C8B-B14F-4D97-AF65-F5344CB8AC3E}">
        <p14:creationId xmlns:p14="http://schemas.microsoft.com/office/powerpoint/2010/main" val="295541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FE4307-2BFC-4196-9941-14A1EB33884F}" type="slidenum">
              <a:rPr lang="en-US" smtClean="0"/>
              <a:t>9</a:t>
            </a:fld>
            <a:endParaRPr lang="en-US"/>
          </a:p>
        </p:txBody>
      </p:sp>
    </p:spTree>
    <p:extLst>
      <p:ext uri="{BB962C8B-B14F-4D97-AF65-F5344CB8AC3E}">
        <p14:creationId xmlns:p14="http://schemas.microsoft.com/office/powerpoint/2010/main" val="2685385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report. You can trend on columns with actionable data. Then I can easily send a bulk communication offering patients a chance to participate in the Duke </a:t>
            </a:r>
            <a:r>
              <a:rPr lang="en-US" dirty="0" smtClean="0"/>
              <a:t>Pillbox </a:t>
            </a:r>
            <a:r>
              <a:rPr lang="en-US" dirty="0"/>
              <a:t>project. </a:t>
            </a:r>
          </a:p>
          <a:p>
            <a:endParaRPr lang="en-US" dirty="0"/>
          </a:p>
        </p:txBody>
      </p:sp>
      <p:sp>
        <p:nvSpPr>
          <p:cNvPr id="4" name="Slide Number Placeholder 3"/>
          <p:cNvSpPr>
            <a:spLocks noGrp="1"/>
          </p:cNvSpPr>
          <p:nvPr>
            <p:ph type="sldNum" sz="quarter" idx="10"/>
          </p:nvPr>
        </p:nvSpPr>
        <p:spPr/>
        <p:txBody>
          <a:bodyPr/>
          <a:lstStyle/>
          <a:p>
            <a:fld id="{CCD99D19-8D98-3044-A2D0-51D2F1C62CED}" type="slidenum">
              <a:rPr lang="en-US" smtClean="0"/>
              <a:t>10</a:t>
            </a:fld>
            <a:endParaRPr lang="en-US" dirty="0"/>
          </a:p>
        </p:txBody>
      </p:sp>
    </p:spTree>
    <p:extLst>
      <p:ext uri="{BB962C8B-B14F-4D97-AF65-F5344CB8AC3E}">
        <p14:creationId xmlns:p14="http://schemas.microsoft.com/office/powerpoint/2010/main" val="2307323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FE4307-2BFC-4196-9941-14A1EB33884F}" type="slidenum">
              <a:rPr lang="en-US" smtClean="0"/>
              <a:t>11</a:t>
            </a:fld>
            <a:endParaRPr lang="en-US"/>
          </a:p>
        </p:txBody>
      </p:sp>
    </p:spTree>
    <p:extLst>
      <p:ext uri="{BB962C8B-B14F-4D97-AF65-F5344CB8AC3E}">
        <p14:creationId xmlns:p14="http://schemas.microsoft.com/office/powerpoint/2010/main" val="4137297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8E94D-E68E-49D1-9069-A6F42E75EE08}" type="slidenum">
              <a:rPr lang="en-US" smtClean="0"/>
              <a:t>22</a:t>
            </a:fld>
            <a:endParaRPr lang="en-US"/>
          </a:p>
        </p:txBody>
      </p:sp>
    </p:spTree>
    <p:extLst>
      <p:ext uri="{BB962C8B-B14F-4D97-AF65-F5344CB8AC3E}">
        <p14:creationId xmlns:p14="http://schemas.microsoft.com/office/powerpoint/2010/main" val="2483038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defRPr/>
            </a:pPr>
            <a:r>
              <a:rPr lang="en-US" dirty="0" smtClean="0"/>
              <a:t>Work still underway:</a:t>
            </a:r>
          </a:p>
          <a:p>
            <a:pPr defTabSz="448650">
              <a:defRPr/>
            </a:pPr>
            <a:r>
              <a:rPr lang="en-US" dirty="0" smtClean="0"/>
              <a:t>Developed FHIR connection between MyChart and Pillbox</a:t>
            </a:r>
          </a:p>
          <a:p>
            <a:pPr defTabSz="448650">
              <a:defRPr/>
            </a:pPr>
            <a:r>
              <a:rPr lang="en-US" dirty="0" smtClean="0"/>
              <a:t>Configured servers behind Duke Firewall to host data from </a:t>
            </a:r>
            <a:r>
              <a:rPr lang="en-US" dirty="0" err="1" smtClean="0"/>
              <a:t>PillBox</a:t>
            </a:r>
            <a:r>
              <a:rPr lang="en-US" dirty="0" smtClean="0"/>
              <a:t>—configuration of servers will be complete once code for app is finalized</a:t>
            </a:r>
          </a:p>
          <a:p>
            <a:pPr defTabSz="448650">
              <a:defRPr/>
            </a:pPr>
            <a:r>
              <a:rPr lang="en-US" dirty="0" smtClean="0"/>
              <a:t>Security review for using </a:t>
            </a:r>
            <a:r>
              <a:rPr lang="en-US" dirty="0" err="1" smtClean="0"/>
              <a:t>MedAppTech</a:t>
            </a:r>
            <a:r>
              <a:rPr lang="en-US" dirty="0" smtClean="0"/>
              <a:t>--MAT</a:t>
            </a:r>
            <a:r>
              <a:rPr lang="en-US" baseline="0" dirty="0" smtClean="0"/>
              <a:t> approved as a vendor; security review for the app will be finalized once code complete.</a:t>
            </a:r>
          </a:p>
          <a:p>
            <a:pPr marL="0" marR="0" lvl="0" indent="0" algn="l" defTabSz="448650" rtl="0" eaLnBrk="1" fontAlgn="auto" latinLnBrk="0" hangingPunct="1">
              <a:lnSpc>
                <a:spcPct val="100000"/>
              </a:lnSpc>
              <a:spcBef>
                <a:spcPts val="0"/>
              </a:spcBef>
              <a:spcAft>
                <a:spcPts val="0"/>
              </a:spcAft>
              <a:buClrTx/>
              <a:buSzTx/>
              <a:buFontTx/>
              <a:buNone/>
              <a:tabLst/>
              <a:defRPr/>
            </a:pPr>
            <a:r>
              <a:rPr lang="en-US" dirty="0" smtClean="0"/>
              <a:t>This system will only be utilized for a 6-month study. At that time the system will be deactivated.</a:t>
            </a:r>
          </a:p>
          <a:p>
            <a:pPr defTabSz="448650">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CD99D19-8D98-3044-A2D0-51D2F1C62CED}" type="slidenum">
              <a:rPr lang="en-US" smtClean="0"/>
              <a:t>27</a:t>
            </a:fld>
            <a:endParaRPr lang="en-US" dirty="0"/>
          </a:p>
        </p:txBody>
      </p:sp>
    </p:spTree>
    <p:extLst>
      <p:ext uri="{BB962C8B-B14F-4D97-AF65-F5344CB8AC3E}">
        <p14:creationId xmlns:p14="http://schemas.microsoft.com/office/powerpoint/2010/main" val="3609252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FE4307-2BFC-4196-9941-14A1EB33884F}" type="slidenum">
              <a:rPr lang="en-US" smtClean="0"/>
              <a:t>30</a:t>
            </a:fld>
            <a:endParaRPr lang="en-US"/>
          </a:p>
        </p:txBody>
      </p:sp>
    </p:spTree>
    <p:extLst>
      <p:ext uri="{BB962C8B-B14F-4D97-AF65-F5344CB8AC3E}">
        <p14:creationId xmlns:p14="http://schemas.microsoft.com/office/powerpoint/2010/main" val="4233634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2.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28"/>
            <a:ext cx="12192000" cy="6857142"/>
          </a:xfrm>
          <a:prstGeom prst="rect">
            <a:avLst/>
          </a:prstGeom>
        </p:spPr>
      </p:pic>
      <p:sp>
        <p:nvSpPr>
          <p:cNvPr id="4" name="Date Placeholder 3"/>
          <p:cNvSpPr>
            <a:spLocks noGrp="1"/>
          </p:cNvSpPr>
          <p:nvPr>
            <p:ph type="dt" sz="half" idx="10"/>
          </p:nvPr>
        </p:nvSpPr>
        <p:spPr/>
        <p:txBody>
          <a:bodyPr/>
          <a:lstStyle/>
          <a:p>
            <a:fld id="{02093233-0882-47AF-9C8F-BB42D19326AE}"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70414" cy="365125"/>
          </a:xfrm>
        </p:spPr>
        <p:txBody>
          <a:bodyPr/>
          <a:lstStyle/>
          <a:p>
            <a:fld id="{51E5833D-B05A-4267-BFA1-9609857DABB6}" type="slidenum">
              <a:rPr lang="en-US" smtClean="0"/>
              <a:t>‹#›</a:t>
            </a:fld>
            <a:endParaRPr lang="en-US" dirty="0"/>
          </a:p>
        </p:txBody>
      </p:sp>
      <p:pic>
        <p:nvPicPr>
          <p:cNvPr id="10" name="Picture 9"/>
          <p:cNvPicPr>
            <a:picLocks noChangeAspect="1"/>
          </p:cNvPicPr>
          <p:nvPr userDrawn="1"/>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42791" y="4544586"/>
            <a:ext cx="2431899" cy="1811764"/>
          </a:xfrm>
          <a:prstGeom prst="rect">
            <a:avLst/>
          </a:prstGeom>
          <a:noFill/>
          <a:ln>
            <a:noFill/>
          </a:ln>
          <a:effectLst>
            <a:glow rad="101600">
              <a:schemeClr val="accent4">
                <a:lumMod val="50000"/>
                <a:alpha val="47000"/>
              </a:schemeClr>
            </a:glow>
            <a:outerShdw blurRad="50800" dist="38100" dir="8100000" algn="tr" rotWithShape="0">
              <a:prstClr val="black">
                <a:alpha val="40000"/>
              </a:prstClr>
            </a:outerShdw>
          </a:effectLst>
        </p:spPr>
      </p:pic>
      <p:sp>
        <p:nvSpPr>
          <p:cNvPr id="13" name="Title 1"/>
          <p:cNvSpPr>
            <a:spLocks noGrp="1"/>
          </p:cNvSpPr>
          <p:nvPr>
            <p:ph type="ctrTitle"/>
          </p:nvPr>
        </p:nvSpPr>
        <p:spPr>
          <a:xfrm>
            <a:off x="3917482" y="2586038"/>
            <a:ext cx="7815442" cy="2387600"/>
          </a:xfrm>
        </p:spPr>
        <p:txBody>
          <a:bodyPr anchor="b"/>
          <a:lstStyle>
            <a:lvl1pPr algn="r">
              <a:defRPr sz="6000">
                <a:solidFill>
                  <a:schemeClr val="bg1"/>
                </a:solidFill>
                <a:effectLst>
                  <a:outerShdw blurRad="50800" dist="38100" dir="8100000" algn="tr" rotWithShape="0">
                    <a:prstClr val="black">
                      <a:alpha val="40000"/>
                    </a:prstClr>
                  </a:outerShdw>
                </a:effectLst>
              </a:defRPr>
            </a:lvl1pPr>
          </a:lstStyle>
          <a:p>
            <a:r>
              <a:rPr lang="en-US" dirty="0" smtClean="0"/>
              <a:t>Click to edit Master title style</a:t>
            </a:r>
            <a:endParaRPr lang="en-US" dirty="0"/>
          </a:p>
        </p:txBody>
      </p:sp>
      <p:sp>
        <p:nvSpPr>
          <p:cNvPr id="14" name="Subtitle 2"/>
          <p:cNvSpPr>
            <a:spLocks noGrp="1"/>
          </p:cNvSpPr>
          <p:nvPr>
            <p:ph type="subTitle" idx="1"/>
          </p:nvPr>
        </p:nvSpPr>
        <p:spPr>
          <a:xfrm>
            <a:off x="3917482" y="5065713"/>
            <a:ext cx="7815442" cy="1655762"/>
          </a:xfrm>
        </p:spPr>
        <p:txBody>
          <a:bodyPr>
            <a:normAutofit/>
          </a:bodyPr>
          <a:lstStyle>
            <a:lvl1pPr marL="0" indent="0" algn="r">
              <a:buNone/>
              <a:defRPr sz="2800">
                <a:solidFill>
                  <a:schemeClr val="bg1"/>
                </a:solidFill>
                <a:effectLst>
                  <a:outerShdw blurRad="50800" dist="38100" dir="8100000" algn="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168992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93233-0882-47AF-9C8F-BB42D19326AE}"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5833D-B05A-4267-BFA1-9609857DABB6}" type="slidenum">
              <a:rPr lang="en-US" smtClean="0"/>
              <a:t>‹#›</a:t>
            </a:fld>
            <a:endParaRPr lang="en-US"/>
          </a:p>
        </p:txBody>
      </p:sp>
    </p:spTree>
    <p:extLst>
      <p:ext uri="{BB962C8B-B14F-4D97-AF65-F5344CB8AC3E}">
        <p14:creationId xmlns:p14="http://schemas.microsoft.com/office/powerpoint/2010/main" val="265673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A89506-B9EF-6D44-AD8A-70E3B1B096F4}"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806B2-89BC-5C49-A069-E9986D0EBBEC}" type="slidenum">
              <a:rPr lang="en-US" smtClean="0"/>
              <a:t>‹#›</a:t>
            </a:fld>
            <a:endParaRPr lang="en-US"/>
          </a:p>
        </p:txBody>
      </p:sp>
    </p:spTree>
    <p:extLst>
      <p:ext uri="{BB962C8B-B14F-4D97-AF65-F5344CB8AC3E}">
        <p14:creationId xmlns:p14="http://schemas.microsoft.com/office/powerpoint/2010/main" val="1142152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28"/>
            <a:ext cx="12192000" cy="6857142"/>
          </a:xfrm>
          <a:prstGeom prst="rect">
            <a:avLst/>
          </a:prstGeom>
        </p:spPr>
      </p:pic>
      <p:pic>
        <p:nvPicPr>
          <p:cNvPr id="11" name="Picture 10"/>
          <p:cNvPicPr>
            <a:picLocks noChangeAspect="1"/>
          </p:cNvPicPr>
          <p:nvPr userDrawn="1"/>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42791" y="4544586"/>
            <a:ext cx="2431899" cy="1811764"/>
          </a:xfrm>
          <a:prstGeom prst="rect">
            <a:avLst/>
          </a:prstGeom>
          <a:noFill/>
          <a:ln>
            <a:noFill/>
          </a:ln>
          <a:effectLst>
            <a:glow rad="101600">
              <a:schemeClr val="accent1">
                <a:lumMod val="50000"/>
                <a:alpha val="47000"/>
              </a:schemeClr>
            </a:glow>
            <a:outerShdw blurRad="50800" dist="38100" dir="8100000" algn="tr" rotWithShape="0">
              <a:prstClr val="black">
                <a:alpha val="40000"/>
              </a:prstClr>
            </a:outerShdw>
          </a:effectLst>
        </p:spPr>
      </p:pic>
      <p:sp>
        <p:nvSpPr>
          <p:cNvPr id="2" name="Title 1"/>
          <p:cNvSpPr>
            <a:spLocks noGrp="1"/>
          </p:cNvSpPr>
          <p:nvPr>
            <p:ph type="ctrTitle"/>
          </p:nvPr>
        </p:nvSpPr>
        <p:spPr>
          <a:xfrm>
            <a:off x="3917482" y="2586038"/>
            <a:ext cx="7815442" cy="2387600"/>
          </a:xfrm>
        </p:spPr>
        <p:txBody>
          <a:bodyPr anchor="b"/>
          <a:lstStyle>
            <a:lvl1pPr algn="r">
              <a:defRPr sz="6000">
                <a:solidFill>
                  <a:schemeClr val="bg1"/>
                </a:solidFill>
                <a:effectLst>
                  <a:outerShdw blurRad="50800" dist="38100" dir="8100000" algn="tr" rotWithShape="0">
                    <a:prstClr val="black">
                      <a:alpha val="40000"/>
                    </a:prst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17482" y="5065713"/>
            <a:ext cx="7815442" cy="1655762"/>
          </a:xfrm>
        </p:spPr>
        <p:txBody>
          <a:bodyPr>
            <a:normAutofit/>
          </a:bodyPr>
          <a:lstStyle>
            <a:lvl1pPr marL="0" indent="0" algn="r">
              <a:buNone/>
              <a:defRPr sz="2800">
                <a:solidFill>
                  <a:schemeClr val="bg1"/>
                </a:solidFill>
                <a:effectLst>
                  <a:outerShdw blurRad="50800" dist="38100" dir="8100000" algn="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2093233-0882-47AF-9C8F-BB42D19326AE}"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70414" cy="365125"/>
          </a:xfrm>
        </p:spPr>
        <p:txBody>
          <a:bodyPr/>
          <a:lstStyle/>
          <a:p>
            <a:fld id="{51E5833D-B05A-4267-BFA1-9609857DABB6}" type="slidenum">
              <a:rPr lang="en-US" smtClean="0"/>
              <a:t>‹#›</a:t>
            </a:fld>
            <a:endParaRPr lang="en-US" dirty="0"/>
          </a:p>
        </p:txBody>
      </p:sp>
    </p:spTree>
    <p:extLst>
      <p:ext uri="{BB962C8B-B14F-4D97-AF65-F5344CB8AC3E}">
        <p14:creationId xmlns:p14="http://schemas.microsoft.com/office/powerpoint/2010/main" val="3501591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93233-0882-47AF-9C8F-BB42D19326AE}"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5833D-B05A-4267-BFA1-9609857DABB6}" type="slidenum">
              <a:rPr lang="en-US" smtClean="0"/>
              <a:t>‹#›</a:t>
            </a:fld>
            <a:endParaRPr lang="en-US"/>
          </a:p>
        </p:txBody>
      </p:sp>
    </p:spTree>
    <p:extLst>
      <p:ext uri="{BB962C8B-B14F-4D97-AF65-F5344CB8AC3E}">
        <p14:creationId xmlns:p14="http://schemas.microsoft.com/office/powerpoint/2010/main" val="123741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sp>
        <p:nvSpPr>
          <p:cNvPr id="2" name="Title 1"/>
          <p:cNvSpPr>
            <a:spLocks noGrp="1"/>
          </p:cNvSpPr>
          <p:nvPr>
            <p:ph type="ctrTitle"/>
          </p:nvPr>
        </p:nvSpPr>
        <p:spPr>
          <a:xfrm>
            <a:off x="7094763" y="1293040"/>
            <a:ext cx="4465865" cy="2387600"/>
          </a:xfrm>
        </p:spPr>
        <p:txBody>
          <a:bodyPr anchor="b">
            <a:normAutofit/>
            <a:scene3d>
              <a:camera prst="orthographicFront"/>
              <a:lightRig rig="soft" dir="t">
                <a:rot lat="0" lon="0" rev="15600000"/>
              </a:lightRig>
            </a:scene3d>
            <a:sp3d extrusionH="57150" prstMaterial="softEdge">
              <a:bevelT w="25400" h="38100"/>
            </a:sp3d>
          </a:bodyPr>
          <a:lstStyle>
            <a:lvl1pPr algn="ctr">
              <a:defRPr sz="5400" b="1" cap="none" spc="0">
                <a:ln/>
                <a:solidFill>
                  <a:schemeClr val="accent2"/>
                </a:solidFill>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094763" y="3772715"/>
            <a:ext cx="4465865" cy="1198563"/>
          </a:xfrm>
        </p:spPr>
        <p:txBody>
          <a:bodyPr>
            <a:scene3d>
              <a:camera prst="orthographicFront"/>
              <a:lightRig rig="soft" dir="t">
                <a:rot lat="0" lon="0" rev="15600000"/>
              </a:lightRig>
            </a:scene3d>
            <a:sp3d extrusionH="57150" prstMaterial="softEdge">
              <a:bevelT w="25400" h="38100"/>
            </a:sp3d>
          </a:bodyPr>
          <a:lstStyle>
            <a:lvl1pPr marL="0" indent="0" algn="ctr">
              <a:buNone/>
              <a:defRPr sz="2400" b="1" cap="none" spc="0">
                <a:ln/>
                <a:solidFill>
                  <a:schemeClr val="accent2"/>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AA94EC4-1161-45BA-B3FB-DEEA24845D84}"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F3837C-78E1-436E-B1DF-396D1DFE739F}" type="slidenum">
              <a:rPr lang="en-US" smtClean="0"/>
              <a:t>‹#›</a:t>
            </a:fld>
            <a:endParaRPr lang="en-US"/>
          </a:p>
        </p:txBody>
      </p:sp>
      <p:pic>
        <p:nvPicPr>
          <p:cNvPr id="8" name="Picture 7"/>
          <p:cNvPicPr>
            <a:picLocks noChangeAspect="1"/>
          </p:cNvPicPr>
          <p:nvPr userDrawn="1"/>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523515" y="4971278"/>
            <a:ext cx="1629080" cy="11342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0206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94EC4-1161-45BA-B3FB-DEEA24845D84}"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F3837C-78E1-436E-B1DF-396D1DFE739F}" type="slidenum">
              <a:rPr lang="en-US" smtClean="0"/>
              <a:t>‹#›</a:t>
            </a:fld>
            <a:endParaRPr lang="en-US"/>
          </a:p>
        </p:txBody>
      </p:sp>
    </p:spTree>
    <p:extLst>
      <p:ext uri="{BB962C8B-B14F-4D97-AF65-F5344CB8AC3E}">
        <p14:creationId xmlns:p14="http://schemas.microsoft.com/office/powerpoint/2010/main" val="1034022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pic>
        <p:nvPicPr>
          <p:cNvPr id="8" name="Picture 7"/>
          <p:cNvPicPr>
            <a:picLocks noChangeAspect="1"/>
          </p:cNvPicPr>
          <p:nvPr userDrawn="1"/>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322003" y="5695629"/>
            <a:ext cx="1366905" cy="951707"/>
          </a:xfrm>
          <a:prstGeom prst="rect">
            <a:avLst/>
          </a:prstGeom>
          <a:noFill/>
          <a:ln>
            <a:noFill/>
          </a:ln>
        </p:spPr>
      </p:pic>
      <p:sp>
        <p:nvSpPr>
          <p:cNvPr id="2" name="Title 1"/>
          <p:cNvSpPr>
            <a:spLocks noGrp="1"/>
          </p:cNvSpPr>
          <p:nvPr>
            <p:ph type="title"/>
          </p:nvPr>
        </p:nvSpPr>
        <p:spPr/>
        <p:txBody>
          <a:bodyPr/>
          <a:lstStyle>
            <a:lvl1pPr>
              <a:defRPr>
                <a:solidFill>
                  <a:schemeClr val="bg2">
                    <a:lumMod val="9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2">
                    <a:lumMod val="90000"/>
                  </a:schemeClr>
                </a:solidFill>
              </a:defRPr>
            </a:lvl1pPr>
            <a:lvl2pPr>
              <a:defRPr>
                <a:solidFill>
                  <a:schemeClr val="bg2">
                    <a:lumMod val="90000"/>
                  </a:schemeClr>
                </a:solidFill>
              </a:defRPr>
            </a:lvl2pPr>
            <a:lvl3pPr>
              <a:defRPr>
                <a:solidFill>
                  <a:schemeClr val="bg2">
                    <a:lumMod val="90000"/>
                  </a:schemeClr>
                </a:solidFill>
              </a:defRPr>
            </a:lvl3pPr>
            <a:lvl4pPr>
              <a:defRPr>
                <a:solidFill>
                  <a:schemeClr val="bg2">
                    <a:lumMod val="90000"/>
                  </a:schemeClr>
                </a:solidFill>
              </a:defRPr>
            </a:lvl4pPr>
            <a:lvl5pPr>
              <a:defRPr>
                <a:solidFill>
                  <a:schemeClr val="bg2">
                    <a:lumMod val="9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AA94EC4-1161-45BA-B3FB-DEEA24845D84}"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1582554" cy="365125"/>
          </a:xfrm>
          <a:prstGeom prst="rect">
            <a:avLst/>
          </a:prstGeom>
        </p:spPr>
        <p:txBody>
          <a:bodyPr/>
          <a:lstStyle/>
          <a:p>
            <a:fld id="{91F3837C-78E1-436E-B1DF-396D1DFE739F}" type="slidenum">
              <a:rPr lang="en-US" smtClean="0"/>
              <a:t>‹#›</a:t>
            </a:fld>
            <a:endParaRPr lang="en-US" dirty="0"/>
          </a:p>
        </p:txBody>
      </p:sp>
    </p:spTree>
    <p:extLst>
      <p:ext uri="{BB962C8B-B14F-4D97-AF65-F5344CB8AC3E}">
        <p14:creationId xmlns:p14="http://schemas.microsoft.com/office/powerpoint/2010/main" val="3093108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A94EC4-1161-45BA-B3FB-DEEA24845D84}"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1F3837C-78E1-436E-B1DF-396D1DFE739F}" type="slidenum">
              <a:rPr lang="en-US" smtClean="0"/>
              <a:t>‹#›</a:t>
            </a:fld>
            <a:endParaRPr lang="en-US"/>
          </a:p>
        </p:txBody>
      </p:sp>
    </p:spTree>
    <p:extLst>
      <p:ext uri="{BB962C8B-B14F-4D97-AF65-F5344CB8AC3E}">
        <p14:creationId xmlns:p14="http://schemas.microsoft.com/office/powerpoint/2010/main" val="1931403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A94EC4-1161-45BA-B3FB-DEEA24845D84}" type="datetimeFigureOut">
              <a:rPr lang="en-US" smtClean="0"/>
              <a:t>10/9/2017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1F3837C-78E1-436E-B1DF-396D1DFE739F}" type="slidenum">
              <a:rPr lang="en-US" smtClean="0"/>
              <a:t>‹#›</a:t>
            </a:fld>
            <a:endParaRPr lang="en-US"/>
          </a:p>
        </p:txBody>
      </p:sp>
    </p:spTree>
    <p:extLst>
      <p:ext uri="{BB962C8B-B14F-4D97-AF65-F5344CB8AC3E}">
        <p14:creationId xmlns:p14="http://schemas.microsoft.com/office/powerpoint/2010/main" val="933127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94EC4-1161-45BA-B3FB-DEEA24845D84}" type="datetimeFigureOut">
              <a:rPr lang="en-US" smtClean="0"/>
              <a:t>10/9/2017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1F3837C-78E1-436E-B1DF-396D1DFE739F}" type="slidenum">
              <a:rPr lang="en-US" smtClean="0"/>
              <a:t>‹#›</a:t>
            </a:fld>
            <a:endParaRPr lang="en-US"/>
          </a:p>
        </p:txBody>
      </p:sp>
    </p:spTree>
    <p:extLst>
      <p:ext uri="{BB962C8B-B14F-4D97-AF65-F5344CB8AC3E}">
        <p14:creationId xmlns:p14="http://schemas.microsoft.com/office/powerpoint/2010/main" val="2470161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093233-0882-47AF-9C8F-BB42D19326AE}"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5833D-B05A-4267-BFA1-9609857DABB6}" type="slidenum">
              <a:rPr lang="en-US" smtClean="0"/>
              <a:t>‹#›</a:t>
            </a:fld>
            <a:endParaRPr lang="en-US"/>
          </a:p>
        </p:txBody>
      </p:sp>
    </p:spTree>
    <p:extLst>
      <p:ext uri="{BB962C8B-B14F-4D97-AF65-F5344CB8AC3E}">
        <p14:creationId xmlns:p14="http://schemas.microsoft.com/office/powerpoint/2010/main" val="1788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sp>
        <p:nvSpPr>
          <p:cNvPr id="2" name="Date Placeholder 1"/>
          <p:cNvSpPr>
            <a:spLocks noGrp="1"/>
          </p:cNvSpPr>
          <p:nvPr>
            <p:ph type="dt" sz="half" idx="10"/>
          </p:nvPr>
        </p:nvSpPr>
        <p:spPr/>
        <p:txBody>
          <a:bodyPr/>
          <a:lstStyle/>
          <a:p>
            <a:fld id="{6AA94EC4-1161-45BA-B3FB-DEEA24845D84}" type="datetimeFigureOut">
              <a:rPr lang="en-US" smtClean="0"/>
              <a:t>10/9/2017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1562100" cy="365125"/>
          </a:xfrm>
          <a:prstGeom prst="rect">
            <a:avLst/>
          </a:prstGeom>
        </p:spPr>
        <p:txBody>
          <a:bodyPr/>
          <a:lstStyle/>
          <a:p>
            <a:fld id="{91F3837C-78E1-436E-B1DF-396D1DFE739F}" type="slidenum">
              <a:rPr lang="en-US" smtClean="0"/>
              <a:t>‹#›</a:t>
            </a:fld>
            <a:endParaRPr lang="en-US"/>
          </a:p>
        </p:txBody>
      </p:sp>
      <p:pic>
        <p:nvPicPr>
          <p:cNvPr id="6" name="Picture 5"/>
          <p:cNvPicPr>
            <a:picLocks noChangeAspect="1"/>
          </p:cNvPicPr>
          <p:nvPr userDrawn="1"/>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322003" y="5695629"/>
            <a:ext cx="1366905" cy="951707"/>
          </a:xfrm>
          <a:prstGeom prst="rect">
            <a:avLst/>
          </a:prstGeom>
          <a:noFill/>
          <a:ln>
            <a:noFill/>
          </a:ln>
        </p:spPr>
      </p:pic>
    </p:spTree>
    <p:extLst>
      <p:ext uri="{BB962C8B-B14F-4D97-AF65-F5344CB8AC3E}">
        <p14:creationId xmlns:p14="http://schemas.microsoft.com/office/powerpoint/2010/main" val="31290588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sp>
        <p:nvSpPr>
          <p:cNvPr id="2" name="Title 1"/>
          <p:cNvSpPr>
            <a:spLocks noGrp="1"/>
          </p:cNvSpPr>
          <p:nvPr>
            <p:ph type="title"/>
          </p:nvPr>
        </p:nvSpPr>
        <p:spPr/>
        <p:txBody>
          <a:bodyPr/>
          <a:lstStyle>
            <a:lvl1pPr>
              <a:defR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6">
                    <a:lumMod val="40000"/>
                    <a:lumOff val="60000"/>
                  </a:schemeClr>
                </a:solidFill>
              </a:defRPr>
            </a:lvl1pPr>
            <a:lvl2pPr>
              <a:defRPr>
                <a:solidFill>
                  <a:schemeClr val="accent6">
                    <a:lumMod val="40000"/>
                    <a:lumOff val="60000"/>
                  </a:schemeClr>
                </a:solidFill>
              </a:defRPr>
            </a:lvl2pPr>
            <a:lvl3pPr>
              <a:defRPr>
                <a:solidFill>
                  <a:schemeClr val="accent6">
                    <a:lumMod val="40000"/>
                    <a:lumOff val="60000"/>
                  </a:schemeClr>
                </a:solidFill>
              </a:defRPr>
            </a:lvl3pPr>
            <a:lvl4pPr>
              <a:defRPr>
                <a:solidFill>
                  <a:schemeClr val="accent6">
                    <a:lumMod val="40000"/>
                    <a:lumOff val="60000"/>
                  </a:schemeClr>
                </a:solidFill>
              </a:defRPr>
            </a:lvl4pPr>
            <a:lvl5pPr>
              <a:defRPr>
                <a:solidFill>
                  <a:schemeClr val="accent6">
                    <a:lumMod val="40000"/>
                    <a:lumOff val="6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2093233-0882-47AF-9C8F-BB42D19326AE}"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5833D-B05A-4267-BFA1-9609857DABB6}" type="slidenum">
              <a:rPr lang="en-US" smtClean="0"/>
              <a:t>‹#›</a:t>
            </a:fld>
            <a:endParaRPr lang="en-US"/>
          </a:p>
        </p:txBody>
      </p:sp>
      <p:pic>
        <p:nvPicPr>
          <p:cNvPr id="8" name="Picture 7"/>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0560743" y="5703131"/>
            <a:ext cx="1366905" cy="1018344"/>
          </a:xfrm>
          <a:prstGeom prst="rect">
            <a:avLst/>
          </a:prstGeom>
          <a:noFill/>
          <a:ln>
            <a:noFill/>
          </a:ln>
          <a:effectLst>
            <a:glow rad="50800">
              <a:schemeClr val="accent2">
                <a:lumMod val="50000"/>
                <a:alpha val="77000"/>
              </a:schemeClr>
            </a:glow>
            <a:outerShdw blurRad="50800" dist="38100" dir="8100000" algn="tr" rotWithShape="0">
              <a:prstClr val="black">
                <a:alpha val="40000"/>
              </a:prstClr>
            </a:outerShdw>
          </a:effectLst>
        </p:spPr>
      </p:pic>
    </p:spTree>
    <p:extLst>
      <p:ext uri="{BB962C8B-B14F-4D97-AF65-F5344CB8AC3E}">
        <p14:creationId xmlns:p14="http://schemas.microsoft.com/office/powerpoint/2010/main" val="40836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093233-0882-47AF-9C8F-BB42D19326AE}" type="datetimeFigureOut">
              <a:rPr lang="en-US" smtClean="0"/>
              <a:t>10/9/2017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5833D-B05A-4267-BFA1-9609857DABB6}" type="slidenum">
              <a:rPr lang="en-US" smtClean="0"/>
              <a:t>‹#›</a:t>
            </a:fld>
            <a:endParaRPr lang="en-US"/>
          </a:p>
        </p:txBody>
      </p:sp>
    </p:spTree>
    <p:extLst>
      <p:ext uri="{BB962C8B-B14F-4D97-AF65-F5344CB8AC3E}">
        <p14:creationId xmlns:p14="http://schemas.microsoft.com/office/powerpoint/2010/main" val="270062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093233-0882-47AF-9C8F-BB42D19326AE}" type="datetimeFigureOut">
              <a:rPr lang="en-US" smtClean="0"/>
              <a:t>10/9/2017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5833D-B05A-4267-BFA1-9609857DABB6}" type="slidenum">
              <a:rPr lang="en-US" smtClean="0"/>
              <a:t>‹#›</a:t>
            </a:fld>
            <a:endParaRPr lang="en-US"/>
          </a:p>
        </p:txBody>
      </p:sp>
    </p:spTree>
    <p:extLst>
      <p:ext uri="{BB962C8B-B14F-4D97-AF65-F5344CB8AC3E}">
        <p14:creationId xmlns:p14="http://schemas.microsoft.com/office/powerpoint/2010/main" val="292364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93233-0882-47AF-9C8F-BB42D19326AE}" type="datetimeFigureOut">
              <a:rPr lang="en-US" smtClean="0"/>
              <a:t>10/9/2017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E5833D-B05A-4267-BFA1-9609857DABB6}" type="slidenum">
              <a:rPr lang="en-US" smtClean="0"/>
              <a:t>‹#›</a:t>
            </a:fld>
            <a:endParaRPr lang="en-US"/>
          </a:p>
        </p:txBody>
      </p:sp>
    </p:spTree>
    <p:extLst>
      <p:ext uri="{BB962C8B-B14F-4D97-AF65-F5344CB8AC3E}">
        <p14:creationId xmlns:p14="http://schemas.microsoft.com/office/powerpoint/2010/main" val="367849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sp>
        <p:nvSpPr>
          <p:cNvPr id="2" name="Date Placeholder 1"/>
          <p:cNvSpPr>
            <a:spLocks noGrp="1"/>
          </p:cNvSpPr>
          <p:nvPr>
            <p:ph type="dt" sz="half" idx="10"/>
          </p:nvPr>
        </p:nvSpPr>
        <p:spPr/>
        <p:txBody>
          <a:bodyPr/>
          <a:lstStyle/>
          <a:p>
            <a:fld id="{02093233-0882-47AF-9C8F-BB42D19326AE}" type="datetimeFigureOut">
              <a:rPr lang="en-US" smtClean="0"/>
              <a:t>10/9/2017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E5833D-B05A-4267-BFA1-9609857DABB6}" type="slidenum">
              <a:rPr lang="en-US" smtClean="0"/>
              <a:t>‹#›</a:t>
            </a:fld>
            <a:endParaRPr lang="en-US"/>
          </a:p>
        </p:txBody>
      </p:sp>
      <p:pic>
        <p:nvPicPr>
          <p:cNvPr id="7" name="Picture 6"/>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10560743" y="5703131"/>
            <a:ext cx="1366905" cy="1018344"/>
          </a:xfrm>
          <a:prstGeom prst="rect">
            <a:avLst/>
          </a:prstGeom>
          <a:noFill/>
          <a:ln>
            <a:noFill/>
          </a:ln>
          <a:effectLst>
            <a:glow rad="50800">
              <a:schemeClr val="accent2">
                <a:lumMod val="50000"/>
                <a:alpha val="77000"/>
              </a:schemeClr>
            </a:glow>
            <a:outerShdw blurRad="50800" dist="38100" dir="8100000" algn="tr" rotWithShape="0">
              <a:prstClr val="black">
                <a:alpha val="40000"/>
              </a:prstClr>
            </a:outerShdw>
          </a:effectLst>
        </p:spPr>
      </p:pic>
    </p:spTree>
    <p:extLst>
      <p:ext uri="{BB962C8B-B14F-4D97-AF65-F5344CB8AC3E}">
        <p14:creationId xmlns:p14="http://schemas.microsoft.com/office/powerpoint/2010/main" val="180707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A89506-B9EF-6D44-AD8A-70E3B1B096F4}" type="datetimeFigureOut">
              <a:rPr lang="en-US" smtClean="0"/>
              <a:t>10/9/2017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9806B2-89BC-5C49-A069-E9986D0EBBEC}" type="slidenum">
              <a:rPr lang="en-US" smtClean="0"/>
              <a:t>‹#›</a:t>
            </a:fld>
            <a:endParaRPr lang="en-US"/>
          </a:p>
        </p:txBody>
      </p:sp>
    </p:spTree>
    <p:extLst>
      <p:ext uri="{BB962C8B-B14F-4D97-AF65-F5344CB8AC3E}">
        <p14:creationId xmlns:p14="http://schemas.microsoft.com/office/powerpoint/2010/main" val="1340066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28"/>
            <a:ext cx="12192000" cy="6857142"/>
          </a:xfrm>
          <a:prstGeom prst="rect">
            <a:avLst/>
          </a:prstGeom>
        </p:spPr>
      </p:pic>
      <p:sp>
        <p:nvSpPr>
          <p:cNvPr id="2" name="Title 1"/>
          <p:cNvSpPr>
            <a:spLocks noGrp="1"/>
          </p:cNvSpPr>
          <p:nvPr>
            <p:ph type="ctrTitle"/>
          </p:nvPr>
        </p:nvSpPr>
        <p:spPr>
          <a:xfrm>
            <a:off x="3917482" y="2586038"/>
            <a:ext cx="7815442" cy="2387600"/>
          </a:xfrm>
        </p:spPr>
        <p:txBody>
          <a:bodyPr anchor="b"/>
          <a:lstStyle>
            <a:lvl1pPr algn="r">
              <a:defRPr sz="6000">
                <a:solidFill>
                  <a:schemeClr val="bg1"/>
                </a:solidFill>
                <a:effectLst>
                  <a:outerShdw blurRad="50800" dist="38100" dir="8100000" algn="tr" rotWithShape="0">
                    <a:prstClr val="black">
                      <a:alpha val="40000"/>
                    </a:prst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17482" y="5065713"/>
            <a:ext cx="7815442" cy="1655762"/>
          </a:xfrm>
        </p:spPr>
        <p:txBody>
          <a:bodyPr>
            <a:normAutofit/>
          </a:bodyPr>
          <a:lstStyle>
            <a:lvl1pPr marL="0" indent="0" algn="r">
              <a:buNone/>
              <a:defRPr sz="2800">
                <a:solidFill>
                  <a:schemeClr val="bg1"/>
                </a:solidFill>
                <a:effectLst>
                  <a:outerShdw blurRad="50800" dist="38100" dir="8100000" algn="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2093233-0882-47AF-9C8F-BB42D19326AE}" type="datetimeFigureOut">
              <a:rPr lang="en-US" smtClean="0"/>
              <a:t>10/9/2017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70414" cy="365125"/>
          </a:xfrm>
        </p:spPr>
        <p:txBody>
          <a:bodyPr/>
          <a:lstStyle/>
          <a:p>
            <a:fld id="{51E5833D-B05A-4267-BFA1-9609857DABB6}" type="slidenum">
              <a:rPr lang="en-US" smtClean="0"/>
              <a:t>‹#›</a:t>
            </a:fld>
            <a:endParaRPr lang="en-US" dirty="0"/>
          </a:p>
        </p:txBody>
      </p:sp>
      <p:pic>
        <p:nvPicPr>
          <p:cNvPr id="9" name="Picture 8"/>
          <p:cNvPicPr>
            <a:picLocks noChangeAspect="1"/>
          </p:cNvPicPr>
          <p:nvPr userDrawn="1"/>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42791" y="4544586"/>
            <a:ext cx="2431899" cy="1811764"/>
          </a:xfrm>
          <a:prstGeom prst="rect">
            <a:avLst/>
          </a:prstGeom>
          <a:noFill/>
          <a:ln>
            <a:noFill/>
          </a:ln>
          <a:effectLst>
            <a:glow rad="101600">
              <a:schemeClr val="accent1">
                <a:lumMod val="50000"/>
                <a:alpha val="47000"/>
              </a:schemeClr>
            </a:glow>
            <a:outerShdw blurRad="50800" dist="38100" dir="8100000" algn="tr" rotWithShape="0">
              <a:prstClr val="black">
                <a:alpha val="40000"/>
              </a:prstClr>
            </a:outerShdw>
          </a:effectLst>
        </p:spPr>
      </p:pic>
    </p:spTree>
    <p:extLst>
      <p:ext uri="{BB962C8B-B14F-4D97-AF65-F5344CB8AC3E}">
        <p14:creationId xmlns:p14="http://schemas.microsoft.com/office/powerpoint/2010/main" val="1474160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8.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11.png"/><Relationship Id="rId4" Type="http://schemas.openxmlformats.org/officeDocument/2006/relationships/slideLayout" Target="../slideLayouts/slideLayout17.xml"/><Relationship Id="rId9" Type="http://schemas.openxmlformats.org/officeDocument/2006/relationships/image" Target="../media/image10.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93233-0882-47AF-9C8F-BB42D19326AE}" type="datetimeFigureOut">
              <a:rPr lang="en-US" smtClean="0"/>
              <a:t>10/9/2017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19131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5833D-B05A-4267-BFA1-9609857DABB6}" type="slidenum">
              <a:rPr lang="en-US" smtClean="0"/>
              <a:t>‹#›</a:t>
            </a:fld>
            <a:endParaRPr lang="en-US" dirty="0"/>
          </a:p>
        </p:txBody>
      </p:sp>
      <p:pic>
        <p:nvPicPr>
          <p:cNvPr id="8" name="Picture 7"/>
          <p:cNvPicPr>
            <a:picLocks noChangeAspect="1"/>
          </p:cNvPicPr>
          <p:nvPr userDrawn="1"/>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560743" y="5703131"/>
            <a:ext cx="1366905" cy="1018344"/>
          </a:xfrm>
          <a:prstGeom prst="rect">
            <a:avLst/>
          </a:prstGeom>
          <a:noFill/>
          <a:ln>
            <a:noFill/>
          </a:ln>
          <a:effectLst>
            <a:glow rad="50800">
              <a:schemeClr val="accent6">
                <a:lumMod val="20000"/>
                <a:lumOff val="80000"/>
                <a:alpha val="77000"/>
              </a:schemeClr>
            </a:glow>
            <a:outerShdw blurRad="50800" dist="38100" dir="8100000" algn="tr" rotWithShape="0">
              <a:prstClr val="black">
                <a:alpha val="40000"/>
              </a:prstClr>
            </a:outerShdw>
          </a:effectLst>
        </p:spPr>
      </p:pic>
    </p:spTree>
    <p:extLst>
      <p:ext uri="{BB962C8B-B14F-4D97-AF65-F5344CB8AC3E}">
        <p14:creationId xmlns:p14="http://schemas.microsoft.com/office/powerpoint/2010/main" val="1919424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4" r:id="rId5"/>
    <p:sldLayoutId id="2147483655" r:id="rId6"/>
    <p:sldLayoutId id="2147483659" r:id="rId7"/>
    <p:sldLayoutId id="2147483679" r:id="rId8"/>
  </p:sldLayoutIdLst>
  <p:txStyles>
    <p:titleStyle>
      <a:lvl1pPr algn="l" defTabSz="914400" rtl="0" eaLnBrk="1" latinLnBrk="0" hangingPunct="1">
        <a:lnSpc>
          <a:spcPct val="90000"/>
        </a:lnSpc>
        <a:spcBef>
          <a:spcPct val="0"/>
        </a:spcBef>
        <a:buNone/>
        <a:defRPr sz="4800" kern="1200">
          <a:ln w="57150" cmpd="sng">
            <a:noFill/>
          </a:ln>
          <a:gradFill flip="none" rotWithShape="1">
            <a:gsLst>
              <a:gs pos="11000">
                <a:schemeClr val="tx2">
                  <a:lumMod val="50000"/>
                </a:schemeClr>
              </a:gs>
              <a:gs pos="89000">
                <a:schemeClr val="accent2">
                  <a:lumMod val="60000"/>
                </a:schemeClr>
              </a:gs>
            </a:gsLst>
            <a:lin ang="16200000" scaled="1"/>
            <a:tileRect/>
          </a:gradFill>
          <a:effectLst>
            <a:glow rad="190500">
              <a:srgbClr val="F9E9CC">
                <a:alpha val="35000"/>
              </a:srgbClr>
            </a:glow>
          </a:effectLst>
          <a:latin typeface="+mj-lt"/>
          <a:ea typeface="+mj-ea"/>
          <a:cs typeface="+mj-cs"/>
        </a:defRPr>
      </a:lvl1pPr>
    </p:titleStyle>
    <p:bodyStyle>
      <a:lvl1pPr marL="228600" indent="-228600" algn="l" defTabSz="914400" rtl="0" eaLnBrk="1" latinLnBrk="0" hangingPunct="1">
        <a:lnSpc>
          <a:spcPct val="85000"/>
        </a:lnSpc>
        <a:spcBef>
          <a:spcPts val="1000"/>
        </a:spcBef>
        <a:buClr>
          <a:schemeClr val="accent6">
            <a:lumMod val="75000"/>
          </a:schemeClr>
        </a:buClr>
        <a:buFont typeface="Segoe UI Semilight" panose="020B0402040204020203" pitchFamily="34" charset="0"/>
        <a:buChar char="►"/>
        <a:defRPr sz="3600" b="1" kern="1200">
          <a:solidFill>
            <a:schemeClr val="tx2">
              <a:lumMod val="50000"/>
            </a:schemeClr>
          </a:solidFill>
          <a:latin typeface="+mn-lt"/>
          <a:ea typeface="+mn-ea"/>
          <a:cs typeface="+mn-cs"/>
        </a:defRPr>
      </a:lvl1pPr>
      <a:lvl2pPr marL="685800" indent="-228600" algn="l" defTabSz="914400" rtl="0" eaLnBrk="1" latinLnBrk="0" hangingPunct="1">
        <a:lnSpc>
          <a:spcPct val="85000"/>
        </a:lnSpc>
        <a:spcBef>
          <a:spcPts val="500"/>
        </a:spcBef>
        <a:buClr>
          <a:schemeClr val="accent2"/>
        </a:buClr>
        <a:buFont typeface="Arial" panose="020B0604020202020204" pitchFamily="34" charset="0"/>
        <a:buChar char="•"/>
        <a:defRPr sz="2800" kern="1200">
          <a:solidFill>
            <a:schemeClr val="tx2">
              <a:lumMod val="50000"/>
            </a:schemeClr>
          </a:solidFill>
          <a:latin typeface="+mn-lt"/>
          <a:ea typeface="+mn-ea"/>
          <a:cs typeface="+mn-cs"/>
        </a:defRPr>
      </a:lvl2pPr>
      <a:lvl3pPr marL="1143000" indent="-228600" algn="l" defTabSz="914400" rtl="0" eaLnBrk="1" latinLnBrk="0" hangingPunct="1">
        <a:lnSpc>
          <a:spcPct val="85000"/>
        </a:lnSpc>
        <a:spcBef>
          <a:spcPts val="500"/>
        </a:spcBef>
        <a:buClr>
          <a:schemeClr val="accent4"/>
        </a:buClr>
        <a:buFont typeface="Cambria" panose="02040503050406030204" pitchFamily="18" charset="0"/>
        <a:buChar char="−"/>
        <a:defRPr sz="2200" i="1" kern="1200">
          <a:solidFill>
            <a:schemeClr val="tx2">
              <a:lumMod val="50000"/>
            </a:schemeClr>
          </a:solidFill>
          <a:latin typeface="+mn-lt"/>
          <a:ea typeface="+mn-ea"/>
          <a:cs typeface="+mn-cs"/>
        </a:defRPr>
      </a:lvl3pPr>
      <a:lvl4pPr marL="1600200" indent="-228600" algn="l" defTabSz="914400" rtl="0" eaLnBrk="1" latinLnBrk="0" hangingPunct="1">
        <a:lnSpc>
          <a:spcPct val="85000"/>
        </a:lnSpc>
        <a:spcBef>
          <a:spcPts val="500"/>
        </a:spcBef>
        <a:buClr>
          <a:schemeClr val="accent1"/>
        </a:buClr>
        <a:buFont typeface="Wingdings" panose="05000000000000000000" pitchFamily="2" charset="2"/>
        <a:buChar char="§"/>
        <a:defRPr sz="1800" kern="1200">
          <a:solidFill>
            <a:schemeClr val="tx2">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85000"/>
        </a:lnSpc>
        <a:spcBef>
          <a:spcPts val="500"/>
        </a:spcBef>
        <a:buClr>
          <a:schemeClr val="accent5"/>
        </a:buClr>
        <a:buFont typeface="Century Gothic" panose="020B0502020202020204" pitchFamily="34" charset="0"/>
        <a:buChar char="♦"/>
        <a:defRPr sz="1600" i="1" kern="1200">
          <a:solidFill>
            <a:schemeClr val="tx2">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93233-0882-47AF-9C8F-BB42D19326AE}" type="datetimeFigureOut">
              <a:rPr lang="en-US" smtClean="0"/>
              <a:t>10/9/2017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19131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5833D-B05A-4267-BFA1-9609857DABB6}" type="slidenum">
              <a:rPr lang="en-US" smtClean="0"/>
              <a:t>‹#›</a:t>
            </a:fld>
            <a:endParaRPr lang="en-US" dirty="0"/>
          </a:p>
        </p:txBody>
      </p:sp>
      <p:pic>
        <p:nvPicPr>
          <p:cNvPr id="8" name="Picture 7"/>
          <p:cNvPicPr>
            <a:picLocks noChangeAspect="1"/>
          </p:cNvPicPr>
          <p:nvPr userDrawn="1"/>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560743" y="5703131"/>
            <a:ext cx="1366905" cy="1018344"/>
          </a:xfrm>
          <a:prstGeom prst="rect">
            <a:avLst/>
          </a:prstGeom>
          <a:noFill/>
          <a:ln>
            <a:noFill/>
          </a:ln>
          <a:effectLst>
            <a:glow rad="50800">
              <a:schemeClr val="accent3">
                <a:lumMod val="20000"/>
                <a:lumOff val="80000"/>
                <a:alpha val="77000"/>
              </a:schemeClr>
            </a:glow>
            <a:outerShdw blurRad="50800" dist="38100" dir="8100000" algn="tr" rotWithShape="0">
              <a:prstClr val="black">
                <a:alpha val="40000"/>
              </a:prstClr>
            </a:outerShdw>
          </a:effectLst>
        </p:spPr>
      </p:pic>
    </p:spTree>
    <p:extLst>
      <p:ext uri="{BB962C8B-B14F-4D97-AF65-F5344CB8AC3E}">
        <p14:creationId xmlns:p14="http://schemas.microsoft.com/office/powerpoint/2010/main" val="644239731"/>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8" r:id="rId3"/>
  </p:sldLayoutIdLst>
  <p:txStyles>
    <p:titleStyle>
      <a:lvl1pPr algn="l" defTabSz="914400" rtl="0" eaLnBrk="1" latinLnBrk="0" hangingPunct="1">
        <a:lnSpc>
          <a:spcPct val="90000"/>
        </a:lnSpc>
        <a:spcBef>
          <a:spcPct val="0"/>
        </a:spcBef>
        <a:buNone/>
        <a:defRPr sz="4800" kern="1200">
          <a:ln w="57150" cmpd="sng">
            <a:noFill/>
          </a:ln>
          <a:gradFill flip="none" rotWithShape="1">
            <a:gsLst>
              <a:gs pos="11000">
                <a:schemeClr val="accent4">
                  <a:lumMod val="50000"/>
                </a:schemeClr>
              </a:gs>
              <a:gs pos="89000">
                <a:schemeClr val="accent3">
                  <a:lumMod val="75000"/>
                </a:schemeClr>
              </a:gs>
            </a:gsLst>
            <a:lin ang="16200000" scaled="1"/>
            <a:tileRect/>
          </a:gradFill>
          <a:effectLst>
            <a:glow rad="190500">
              <a:srgbClr val="F9E9CC">
                <a:alpha val="35000"/>
              </a:srgbClr>
            </a:glow>
          </a:effectLst>
          <a:latin typeface="+mj-lt"/>
          <a:ea typeface="+mj-ea"/>
          <a:cs typeface="+mj-cs"/>
        </a:defRPr>
      </a:lvl1pPr>
    </p:titleStyle>
    <p:bodyStyle>
      <a:lvl1pPr marL="228600" indent="-228600" algn="l" defTabSz="914400" rtl="0" eaLnBrk="1" latinLnBrk="0" hangingPunct="1">
        <a:lnSpc>
          <a:spcPct val="85000"/>
        </a:lnSpc>
        <a:spcBef>
          <a:spcPts val="1000"/>
        </a:spcBef>
        <a:buClr>
          <a:schemeClr val="accent6">
            <a:lumMod val="75000"/>
          </a:schemeClr>
        </a:buClr>
        <a:buFont typeface="Segoe UI Semilight" panose="020B0402040204020203" pitchFamily="34" charset="0"/>
        <a:buChar char="►"/>
        <a:defRPr sz="3600" b="1" kern="1200">
          <a:solidFill>
            <a:schemeClr val="tx2">
              <a:lumMod val="50000"/>
            </a:schemeClr>
          </a:solidFill>
          <a:latin typeface="+mn-lt"/>
          <a:ea typeface="+mn-ea"/>
          <a:cs typeface="+mn-cs"/>
        </a:defRPr>
      </a:lvl1pPr>
      <a:lvl2pPr marL="685800" indent="-228600" algn="l" defTabSz="914400" rtl="0" eaLnBrk="1" latinLnBrk="0" hangingPunct="1">
        <a:lnSpc>
          <a:spcPct val="85000"/>
        </a:lnSpc>
        <a:spcBef>
          <a:spcPts val="500"/>
        </a:spcBef>
        <a:buClr>
          <a:schemeClr val="accent2"/>
        </a:buClr>
        <a:buFont typeface="Arial" panose="020B0604020202020204" pitchFamily="34" charset="0"/>
        <a:buChar char="•"/>
        <a:defRPr sz="2800" kern="1200">
          <a:solidFill>
            <a:schemeClr val="tx2">
              <a:lumMod val="50000"/>
            </a:schemeClr>
          </a:solidFill>
          <a:latin typeface="+mn-lt"/>
          <a:ea typeface="+mn-ea"/>
          <a:cs typeface="+mn-cs"/>
        </a:defRPr>
      </a:lvl2pPr>
      <a:lvl3pPr marL="1143000" indent="-228600" algn="l" defTabSz="914400" rtl="0" eaLnBrk="1" latinLnBrk="0" hangingPunct="1">
        <a:lnSpc>
          <a:spcPct val="85000"/>
        </a:lnSpc>
        <a:spcBef>
          <a:spcPts val="500"/>
        </a:spcBef>
        <a:buClr>
          <a:schemeClr val="accent4"/>
        </a:buClr>
        <a:buFont typeface="Cambria" panose="02040503050406030204" pitchFamily="18" charset="0"/>
        <a:buChar char="−"/>
        <a:defRPr sz="2200" i="1" kern="1200">
          <a:solidFill>
            <a:schemeClr val="tx2">
              <a:lumMod val="50000"/>
            </a:schemeClr>
          </a:solidFill>
          <a:latin typeface="+mn-lt"/>
          <a:ea typeface="+mn-ea"/>
          <a:cs typeface="+mn-cs"/>
        </a:defRPr>
      </a:lvl3pPr>
      <a:lvl4pPr marL="1600200" indent="-228600" algn="l" defTabSz="914400" rtl="0" eaLnBrk="1" latinLnBrk="0" hangingPunct="1">
        <a:lnSpc>
          <a:spcPct val="85000"/>
        </a:lnSpc>
        <a:spcBef>
          <a:spcPts val="500"/>
        </a:spcBef>
        <a:buClr>
          <a:schemeClr val="accent1"/>
        </a:buClr>
        <a:buFont typeface="Wingdings" panose="05000000000000000000" pitchFamily="2" charset="2"/>
        <a:buChar char="§"/>
        <a:defRPr sz="1800" kern="1200">
          <a:solidFill>
            <a:schemeClr val="tx2">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85000"/>
        </a:lnSpc>
        <a:spcBef>
          <a:spcPts val="500"/>
        </a:spcBef>
        <a:buClr>
          <a:schemeClr val="accent5"/>
        </a:buClr>
        <a:buFont typeface="Century Gothic" panose="020B0502020202020204" pitchFamily="34" charset="0"/>
        <a:buChar char="♦"/>
        <a:defRPr sz="1600" i="1" kern="1200">
          <a:solidFill>
            <a:schemeClr val="tx2">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93233-0882-47AF-9C8F-BB42D19326AE}" type="datetimeFigureOut">
              <a:rPr lang="en-US" smtClean="0"/>
              <a:t>10/9/2017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19131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5833D-B05A-4267-BFA1-9609857DABB6}" type="slidenum">
              <a:rPr lang="en-US" smtClean="0"/>
              <a:t>‹#›</a:t>
            </a:fld>
            <a:endParaRPr lang="en-US" dirty="0"/>
          </a:p>
        </p:txBody>
      </p:sp>
      <p:pic>
        <p:nvPicPr>
          <p:cNvPr id="8" name="Picture 7"/>
          <p:cNvPicPr>
            <a:picLocks noChangeAspect="1"/>
          </p:cNvPicPr>
          <p:nvPr userDrawn="1"/>
        </p:nvPicPr>
        <p:blipFill>
          <a:blip r:embed="rId5" cstate="print">
            <a:duotone>
              <a:prstClr val="black"/>
              <a:srgbClr val="722A1B">
                <a:tint val="45000"/>
                <a:satMod val="400000"/>
              </a:srgbClr>
            </a:duotone>
            <a:extLst>
              <a:ext uri="{28A0092B-C50C-407E-A947-70E740481C1C}">
                <a14:useLocalDpi xmlns:a14="http://schemas.microsoft.com/office/drawing/2010/main" val="0"/>
              </a:ext>
            </a:extLst>
          </a:blip>
          <a:stretch>
            <a:fillRect/>
          </a:stretch>
        </p:blipFill>
        <p:spPr>
          <a:xfrm>
            <a:off x="10560743" y="5703131"/>
            <a:ext cx="1366905" cy="1018344"/>
          </a:xfrm>
          <a:prstGeom prst="rect">
            <a:avLst/>
          </a:prstGeom>
          <a:noFill/>
          <a:ln>
            <a:noFill/>
          </a:ln>
          <a:effectLst>
            <a:glow rad="50800">
              <a:srgbClr val="FFDDB9">
                <a:alpha val="77000"/>
              </a:srgbClr>
            </a:glow>
            <a:outerShdw blurRad="50800" dist="38100" dir="8100000" algn="tr" rotWithShape="0">
              <a:prstClr val="black">
                <a:alpha val="40000"/>
              </a:prstClr>
            </a:outerShdw>
          </a:effectLst>
        </p:spPr>
      </p:pic>
    </p:spTree>
    <p:extLst>
      <p:ext uri="{BB962C8B-B14F-4D97-AF65-F5344CB8AC3E}">
        <p14:creationId xmlns:p14="http://schemas.microsoft.com/office/powerpoint/2010/main" val="2341271166"/>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914400" rtl="0" eaLnBrk="1" latinLnBrk="0" hangingPunct="1">
        <a:lnSpc>
          <a:spcPct val="90000"/>
        </a:lnSpc>
        <a:spcBef>
          <a:spcPct val="0"/>
        </a:spcBef>
        <a:buNone/>
        <a:defRPr sz="4800" kern="1200">
          <a:ln w="57150" cmpd="sng">
            <a:noFill/>
          </a:ln>
          <a:gradFill flip="none" rotWithShape="1">
            <a:gsLst>
              <a:gs pos="11000">
                <a:srgbClr val="722A1B"/>
              </a:gs>
              <a:gs pos="89000">
                <a:srgbClr val="EE8221"/>
              </a:gs>
            </a:gsLst>
            <a:lin ang="16200000" scaled="1"/>
            <a:tileRect/>
          </a:gradFill>
          <a:effectLst>
            <a:glow rad="190500">
              <a:srgbClr val="F9E9CC">
                <a:alpha val="35000"/>
              </a:srgbClr>
            </a:glow>
          </a:effectLst>
          <a:latin typeface="+mj-lt"/>
          <a:ea typeface="+mj-ea"/>
          <a:cs typeface="+mj-cs"/>
        </a:defRPr>
      </a:lvl1pPr>
    </p:titleStyle>
    <p:bodyStyle>
      <a:lvl1pPr marL="228600" indent="-228600" algn="l" defTabSz="914400" rtl="0" eaLnBrk="1" latinLnBrk="0" hangingPunct="1">
        <a:lnSpc>
          <a:spcPct val="85000"/>
        </a:lnSpc>
        <a:spcBef>
          <a:spcPts val="1000"/>
        </a:spcBef>
        <a:buClr>
          <a:schemeClr val="accent6">
            <a:lumMod val="75000"/>
          </a:schemeClr>
        </a:buClr>
        <a:buFont typeface="Segoe UI Semilight" panose="020B0402040204020203" pitchFamily="34" charset="0"/>
        <a:buChar char="►"/>
        <a:defRPr sz="3600" b="1" kern="1200">
          <a:solidFill>
            <a:schemeClr val="tx2">
              <a:lumMod val="50000"/>
            </a:schemeClr>
          </a:solidFill>
          <a:latin typeface="+mn-lt"/>
          <a:ea typeface="+mn-ea"/>
          <a:cs typeface="+mn-cs"/>
        </a:defRPr>
      </a:lvl1pPr>
      <a:lvl2pPr marL="685800" indent="-228600" algn="l" defTabSz="914400" rtl="0" eaLnBrk="1" latinLnBrk="0" hangingPunct="1">
        <a:lnSpc>
          <a:spcPct val="85000"/>
        </a:lnSpc>
        <a:spcBef>
          <a:spcPts val="500"/>
        </a:spcBef>
        <a:buClr>
          <a:schemeClr val="accent2"/>
        </a:buClr>
        <a:buFont typeface="Arial" panose="020B0604020202020204" pitchFamily="34" charset="0"/>
        <a:buChar char="•"/>
        <a:defRPr sz="2800" kern="1200">
          <a:solidFill>
            <a:schemeClr val="tx2">
              <a:lumMod val="50000"/>
            </a:schemeClr>
          </a:solidFill>
          <a:latin typeface="+mn-lt"/>
          <a:ea typeface="+mn-ea"/>
          <a:cs typeface="+mn-cs"/>
        </a:defRPr>
      </a:lvl2pPr>
      <a:lvl3pPr marL="1143000" indent="-228600" algn="l" defTabSz="914400" rtl="0" eaLnBrk="1" latinLnBrk="0" hangingPunct="1">
        <a:lnSpc>
          <a:spcPct val="85000"/>
        </a:lnSpc>
        <a:spcBef>
          <a:spcPts val="500"/>
        </a:spcBef>
        <a:buClr>
          <a:schemeClr val="accent4"/>
        </a:buClr>
        <a:buFont typeface="Cambria" panose="02040503050406030204" pitchFamily="18" charset="0"/>
        <a:buChar char="−"/>
        <a:defRPr sz="2200" i="1" kern="1200">
          <a:solidFill>
            <a:schemeClr val="tx2">
              <a:lumMod val="50000"/>
            </a:schemeClr>
          </a:solidFill>
          <a:latin typeface="+mn-lt"/>
          <a:ea typeface="+mn-ea"/>
          <a:cs typeface="+mn-cs"/>
        </a:defRPr>
      </a:lvl3pPr>
      <a:lvl4pPr marL="1600200" indent="-228600" algn="l" defTabSz="914400" rtl="0" eaLnBrk="1" latinLnBrk="0" hangingPunct="1">
        <a:lnSpc>
          <a:spcPct val="85000"/>
        </a:lnSpc>
        <a:spcBef>
          <a:spcPts val="500"/>
        </a:spcBef>
        <a:buClr>
          <a:schemeClr val="accent1"/>
        </a:buClr>
        <a:buFont typeface="Wingdings" panose="05000000000000000000" pitchFamily="2" charset="2"/>
        <a:buChar char="§"/>
        <a:defRPr sz="1800" kern="1200">
          <a:solidFill>
            <a:schemeClr val="tx2">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85000"/>
        </a:lnSpc>
        <a:spcBef>
          <a:spcPts val="500"/>
        </a:spcBef>
        <a:buClr>
          <a:schemeClr val="accent5"/>
        </a:buClr>
        <a:buFont typeface="Century Gothic" panose="020B0502020202020204" pitchFamily="34" charset="0"/>
        <a:buChar char="♦"/>
        <a:defRPr sz="1600" i="1" kern="1200">
          <a:solidFill>
            <a:schemeClr val="tx2">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429"/>
            <a:ext cx="12192000" cy="685714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94EC4-1161-45BA-B3FB-DEEA24845D84}" type="datetimeFigureOut">
              <a:rPr lang="en-US" smtClean="0"/>
              <a:t>10/9/2017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8610600" y="6356350"/>
            <a:ext cx="165190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5833D-B05A-4267-BFA1-9609857DABB6}" type="slidenum">
              <a:rPr lang="en-US" smtClean="0"/>
              <a:t>‹#›</a:t>
            </a:fld>
            <a:endParaRPr lang="en-US" dirty="0"/>
          </a:p>
        </p:txBody>
      </p:sp>
      <p:pic>
        <p:nvPicPr>
          <p:cNvPr id="9" name="Picture 8"/>
          <p:cNvPicPr>
            <a:picLocks noChangeAspect="1"/>
          </p:cNvPicPr>
          <p:nvPr userDrawn="1"/>
        </p:nvPicPr>
        <p:blipFill>
          <a:blip r:embed="rId10"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0322003" y="5695629"/>
            <a:ext cx="1366905" cy="951707"/>
          </a:xfrm>
          <a:prstGeom prst="rect">
            <a:avLst/>
          </a:prstGeom>
          <a:noFill/>
          <a:ln>
            <a:noFill/>
          </a:ln>
        </p:spPr>
      </p:pic>
    </p:spTree>
    <p:extLst>
      <p:ext uri="{BB962C8B-B14F-4D97-AF65-F5344CB8AC3E}">
        <p14:creationId xmlns:p14="http://schemas.microsoft.com/office/powerpoint/2010/main" val="4129854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9" r:id="rId3"/>
    <p:sldLayoutId id="2147483664"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4400" b="1" kern="1200">
          <a:solidFill>
            <a:schemeClr val="bg2">
              <a:lumMod val="1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Segoe UI Semilight" panose="020B0402040204020203" pitchFamily="34" charset="0"/>
        <a:buChar char="►"/>
        <a:defRPr sz="3200" b="1" kern="1200">
          <a:solidFill>
            <a:schemeClr val="bg2">
              <a:lumMod val="1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5"/>
        </a:buClr>
        <a:buFont typeface="ITC Avant Garde Std Bk" panose="020B0502020202020204" pitchFamily="34" charset="0"/>
        <a:buChar char="−"/>
        <a:defRPr sz="2400" kern="1200">
          <a:solidFill>
            <a:schemeClr val="bg2">
              <a:lumMod val="1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Wingdings" panose="05000000000000000000" pitchFamily="2" charset="2"/>
        <a:buChar char="§"/>
        <a:defRPr sz="2000" i="1"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3">
            <a:lumMod val="75000"/>
          </a:schemeClr>
        </a:buClr>
        <a:buFont typeface="Arial" panose="020B0604020202020204" pitchFamily="34" charset="0"/>
        <a:buChar char="•"/>
        <a:defRPr sz="18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lumMod val="50000"/>
          </a:schemeClr>
        </a:buClr>
        <a:buFont typeface="Century Gothic" panose="020B0502020202020204" pitchFamily="34" charset="0"/>
        <a:buChar char="♦"/>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dihi.org/"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43200" y="2586038"/>
            <a:ext cx="8989724" cy="2387600"/>
          </a:xfrm>
        </p:spPr>
        <p:txBody>
          <a:bodyPr>
            <a:normAutofit fontScale="90000"/>
          </a:bodyPr>
          <a:lstStyle/>
          <a:p>
            <a:r>
              <a:rPr lang="en-US" dirty="0"/>
              <a:t>Tackling Gaps in Care Using Healthy Planet, </a:t>
            </a:r>
            <a:r>
              <a:rPr lang="en-US" dirty="0" smtClean="0"/>
              <a:t>FHIR</a:t>
            </a:r>
            <a:r>
              <a:rPr lang="en-US" dirty="0"/>
              <a:t>, and the Duke </a:t>
            </a:r>
            <a:r>
              <a:rPr lang="en-US" dirty="0" smtClean="0"/>
              <a:t>Pillbox</a:t>
            </a:r>
            <a:endParaRPr lang="en-US" dirty="0"/>
          </a:p>
        </p:txBody>
      </p:sp>
      <p:sp>
        <p:nvSpPr>
          <p:cNvPr id="7" name="Subtitle 6"/>
          <p:cNvSpPr>
            <a:spLocks noGrp="1"/>
          </p:cNvSpPr>
          <p:nvPr>
            <p:ph type="subTitle" idx="1"/>
          </p:nvPr>
        </p:nvSpPr>
        <p:spPr/>
        <p:txBody>
          <a:bodyPr/>
          <a:lstStyle/>
          <a:p>
            <a:r>
              <a:rPr lang="en-US" dirty="0"/>
              <a:t>Courtney Powell and </a:t>
            </a:r>
            <a:r>
              <a:rPr lang="en-US" dirty="0" err="1"/>
              <a:t>Lynecia</a:t>
            </a:r>
            <a:r>
              <a:rPr lang="en-US" dirty="0"/>
              <a:t> Cooper</a:t>
            </a:r>
          </a:p>
          <a:p>
            <a:r>
              <a:rPr lang="en-US" dirty="0"/>
              <a:t>With contributions by </a:t>
            </a:r>
          </a:p>
          <a:p>
            <a:r>
              <a:rPr lang="en-US" dirty="0"/>
              <a:t>Susan E. Spratt, MD</a:t>
            </a:r>
          </a:p>
          <a:p>
            <a:endParaRPr lang="en-US" dirty="0"/>
          </a:p>
        </p:txBody>
      </p:sp>
    </p:spTree>
    <p:extLst>
      <p:ext uri="{BB962C8B-B14F-4D97-AF65-F5344CB8AC3E}">
        <p14:creationId xmlns:p14="http://schemas.microsoft.com/office/powerpoint/2010/main" val="3483088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328" y="193964"/>
            <a:ext cx="9898784" cy="912461"/>
          </a:xfrm>
        </p:spPr>
        <p:txBody>
          <a:bodyPr>
            <a:normAutofit fontScale="90000"/>
          </a:bodyPr>
          <a:lstStyle/>
          <a:p>
            <a:r>
              <a:rPr lang="en-US" dirty="0" smtClean="0"/>
              <a:t>Identifying Patients for Duke Pill Box</a:t>
            </a:r>
            <a:endParaRPr lang="en-US" dirty="0"/>
          </a:p>
        </p:txBody>
      </p:sp>
      <p:pic>
        <p:nvPicPr>
          <p:cNvPr id="3" name="Picture 2"/>
          <p:cNvPicPr>
            <a:picLocks noChangeAspect="1"/>
          </p:cNvPicPr>
          <p:nvPr/>
        </p:nvPicPr>
        <p:blipFill>
          <a:blip r:embed="rId3"/>
          <a:stretch>
            <a:fillRect/>
          </a:stretch>
        </p:blipFill>
        <p:spPr>
          <a:xfrm>
            <a:off x="1524000" y="2495217"/>
            <a:ext cx="9144000" cy="4166665"/>
          </a:xfrm>
          <a:prstGeom prst="rect">
            <a:avLst/>
          </a:prstGeom>
        </p:spPr>
      </p:pic>
      <p:cxnSp>
        <p:nvCxnSpPr>
          <p:cNvPr id="7" name="Straight Arrow Connector 6"/>
          <p:cNvCxnSpPr/>
          <p:nvPr/>
        </p:nvCxnSpPr>
        <p:spPr>
          <a:xfrm flipH="1">
            <a:off x="1877393" y="1976784"/>
            <a:ext cx="507999" cy="13252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385391" y="1976783"/>
            <a:ext cx="0" cy="11264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2385391" y="1976784"/>
            <a:ext cx="563218" cy="12479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3732697" y="1976783"/>
            <a:ext cx="563217" cy="11264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877393" y="1330453"/>
            <a:ext cx="1020023" cy="646331"/>
          </a:xfrm>
          <a:prstGeom prst="rect">
            <a:avLst/>
          </a:prstGeom>
          <a:noFill/>
        </p:spPr>
        <p:txBody>
          <a:bodyPr wrap="none" rtlCol="0">
            <a:spAutoFit/>
          </a:bodyPr>
          <a:lstStyle/>
          <a:p>
            <a:r>
              <a:rPr lang="en-US" dirty="0"/>
              <a:t>LAST BP</a:t>
            </a:r>
          </a:p>
          <a:p>
            <a:r>
              <a:rPr lang="en-US" dirty="0"/>
              <a:t>&amp; DATE</a:t>
            </a:r>
          </a:p>
        </p:txBody>
      </p:sp>
      <p:sp>
        <p:nvSpPr>
          <p:cNvPr id="18" name="TextBox 17"/>
          <p:cNvSpPr txBox="1"/>
          <p:nvPr/>
        </p:nvSpPr>
        <p:spPr>
          <a:xfrm>
            <a:off x="4196522" y="1700696"/>
            <a:ext cx="2459135" cy="369332"/>
          </a:xfrm>
          <a:prstGeom prst="rect">
            <a:avLst/>
          </a:prstGeom>
          <a:noFill/>
        </p:spPr>
        <p:txBody>
          <a:bodyPr wrap="none" rtlCol="0">
            <a:spAutoFit/>
          </a:bodyPr>
          <a:lstStyle/>
          <a:p>
            <a:r>
              <a:rPr lang="en-US" dirty="0" smtClean="0"/>
              <a:t> </a:t>
            </a:r>
            <a:r>
              <a:rPr lang="en-US" dirty="0"/>
              <a:t>Patient on ACE/ARB? </a:t>
            </a:r>
          </a:p>
        </p:txBody>
      </p:sp>
      <p:cxnSp>
        <p:nvCxnSpPr>
          <p:cNvPr id="20" name="Straight Arrow Connector 19"/>
          <p:cNvCxnSpPr/>
          <p:nvPr/>
        </p:nvCxnSpPr>
        <p:spPr>
          <a:xfrm>
            <a:off x="10151074" y="1812279"/>
            <a:ext cx="30977" cy="12909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8060824" y="1331364"/>
            <a:ext cx="2183931" cy="369332"/>
          </a:xfrm>
          <a:prstGeom prst="rect">
            <a:avLst/>
          </a:prstGeom>
          <a:noFill/>
        </p:spPr>
        <p:txBody>
          <a:bodyPr wrap="none" rtlCol="0">
            <a:spAutoFit/>
          </a:bodyPr>
          <a:lstStyle/>
          <a:p>
            <a:r>
              <a:rPr lang="en-US" dirty="0"/>
              <a:t>P</a:t>
            </a:r>
            <a:r>
              <a:rPr lang="en-US" dirty="0" smtClean="0"/>
              <a:t>atient </a:t>
            </a:r>
            <a:r>
              <a:rPr lang="en-US" dirty="0"/>
              <a:t>on MyChart?</a:t>
            </a:r>
          </a:p>
        </p:txBody>
      </p:sp>
    </p:spTree>
    <p:extLst>
      <p:ext uri="{BB962C8B-B14F-4D97-AF65-F5344CB8AC3E}">
        <p14:creationId xmlns:p14="http://schemas.microsoft.com/office/powerpoint/2010/main" val="373886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Dashboard to Create RWB Reports</a:t>
            </a:r>
            <a:endParaRPr lang="en-US" dirty="0"/>
          </a:p>
        </p:txBody>
      </p:sp>
      <p:sp>
        <p:nvSpPr>
          <p:cNvPr id="9" name="TextBox 8"/>
          <p:cNvSpPr txBox="1"/>
          <p:nvPr/>
        </p:nvSpPr>
        <p:spPr>
          <a:xfrm>
            <a:off x="4642963" y="6027854"/>
            <a:ext cx="3304110" cy="369332"/>
          </a:xfrm>
          <a:prstGeom prst="rect">
            <a:avLst/>
          </a:prstGeom>
          <a:noFill/>
        </p:spPr>
        <p:txBody>
          <a:bodyPr wrap="none" rtlCol="0">
            <a:spAutoFit/>
          </a:bodyPr>
          <a:lstStyle/>
          <a:p>
            <a:r>
              <a:rPr lang="en-US" b="1" dirty="0">
                <a:solidFill>
                  <a:srgbClr val="FF0000"/>
                </a:solidFill>
              </a:rPr>
              <a:t>CLICK HERE TO EDIT REPORT</a:t>
            </a:r>
          </a:p>
        </p:txBody>
      </p:sp>
      <p:pic>
        <p:nvPicPr>
          <p:cNvPr id="15" name="Content Placeholder 14"/>
          <p:cNvPicPr>
            <a:picLocks noGrp="1" noChangeAspect="1"/>
          </p:cNvPicPr>
          <p:nvPr>
            <p:ph idx="1"/>
          </p:nvPr>
        </p:nvPicPr>
        <p:blipFill>
          <a:blip r:embed="rId3"/>
          <a:stretch>
            <a:fillRect/>
          </a:stretch>
        </p:blipFill>
        <p:spPr>
          <a:xfrm>
            <a:off x="1184976" y="1690688"/>
            <a:ext cx="6204365" cy="3886896"/>
          </a:xfrm>
          <a:prstGeom prst="rect">
            <a:avLst/>
          </a:prstGeom>
        </p:spPr>
      </p:pic>
      <p:cxnSp>
        <p:nvCxnSpPr>
          <p:cNvPr id="10" name="Straight Arrow Connector 9"/>
          <p:cNvCxnSpPr/>
          <p:nvPr/>
        </p:nvCxnSpPr>
        <p:spPr>
          <a:xfrm flipH="1" flipV="1">
            <a:off x="2390520" y="5179239"/>
            <a:ext cx="2132053" cy="121794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362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Report from RWB</a:t>
            </a:r>
            <a:endParaRPr lang="en-US" dirty="0"/>
          </a:p>
        </p:txBody>
      </p:sp>
      <p:sp>
        <p:nvSpPr>
          <p:cNvPr id="12" name="TextBox 11"/>
          <p:cNvSpPr txBox="1"/>
          <p:nvPr/>
        </p:nvSpPr>
        <p:spPr>
          <a:xfrm>
            <a:off x="6137197" y="1690688"/>
            <a:ext cx="5378267" cy="1754326"/>
          </a:xfrm>
          <a:prstGeom prst="rect">
            <a:avLst/>
          </a:prstGeom>
          <a:noFill/>
        </p:spPr>
        <p:txBody>
          <a:bodyPr wrap="none" rtlCol="0">
            <a:spAutoFit/>
          </a:bodyPr>
          <a:lstStyle/>
          <a:p>
            <a:pPr marL="285750" indent="-285750">
              <a:buFont typeface="Arial" panose="020B0604020202020204" pitchFamily="34" charset="0"/>
              <a:buChar char="•"/>
            </a:pPr>
            <a:r>
              <a:rPr lang="en-US" sz="3600" b="1" dirty="0">
                <a:solidFill>
                  <a:schemeClr val="tx2">
                    <a:lumMod val="50000"/>
                  </a:schemeClr>
                </a:solidFill>
              </a:rPr>
              <a:t>Change </a:t>
            </a:r>
            <a:r>
              <a:rPr lang="en-US" sz="3600" b="1" dirty="0" smtClean="0">
                <a:solidFill>
                  <a:schemeClr val="tx2">
                    <a:lumMod val="50000"/>
                  </a:schemeClr>
                </a:solidFill>
              </a:rPr>
              <a:t>Summary </a:t>
            </a:r>
            <a:r>
              <a:rPr lang="en-US" sz="3600" b="1" dirty="0">
                <a:solidFill>
                  <a:schemeClr val="tx2">
                    <a:lumMod val="50000"/>
                  </a:schemeClr>
                </a:solidFill>
              </a:rPr>
              <a:t>Level</a:t>
            </a:r>
          </a:p>
          <a:p>
            <a:pPr marL="285750" indent="-285750">
              <a:buFont typeface="Arial" panose="020B0604020202020204" pitchFamily="34" charset="0"/>
              <a:buChar char="•"/>
            </a:pPr>
            <a:r>
              <a:rPr lang="en-US" sz="3600" b="1" dirty="0">
                <a:solidFill>
                  <a:schemeClr val="tx2">
                    <a:lumMod val="50000"/>
                  </a:schemeClr>
                </a:solidFill>
              </a:rPr>
              <a:t>Measure</a:t>
            </a:r>
          </a:p>
          <a:p>
            <a:pPr marL="285750" indent="-285750">
              <a:buFont typeface="Arial" panose="020B0604020202020204" pitchFamily="34" charset="0"/>
              <a:buChar char="•"/>
            </a:pPr>
            <a:r>
              <a:rPr lang="en-US" sz="3600" b="1" dirty="0">
                <a:solidFill>
                  <a:schemeClr val="tx2">
                    <a:lumMod val="50000"/>
                  </a:schemeClr>
                </a:solidFill>
              </a:rPr>
              <a:t>Outcome</a:t>
            </a:r>
          </a:p>
        </p:txBody>
      </p:sp>
      <p:pic>
        <p:nvPicPr>
          <p:cNvPr id="13" name="Content Placeholder 12"/>
          <p:cNvPicPr>
            <a:picLocks noGrp="1" noChangeAspect="1"/>
          </p:cNvPicPr>
          <p:nvPr>
            <p:ph idx="1"/>
          </p:nvPr>
        </p:nvPicPr>
        <p:blipFill>
          <a:blip r:embed="rId2"/>
          <a:stretch>
            <a:fillRect/>
          </a:stretch>
        </p:blipFill>
        <p:spPr>
          <a:xfrm>
            <a:off x="999864" y="1414979"/>
            <a:ext cx="4966603" cy="4351338"/>
          </a:xfrm>
          <a:prstGeom prst="rect">
            <a:avLst/>
          </a:prstGeom>
        </p:spPr>
      </p:pic>
    </p:spTree>
    <p:extLst>
      <p:ext uri="{BB962C8B-B14F-4D97-AF65-F5344CB8AC3E}">
        <p14:creationId xmlns:p14="http://schemas.microsoft.com/office/powerpoint/2010/main" val="209618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Bulk Communication</a:t>
            </a:r>
            <a:endParaRPr lang="en-US" dirty="0"/>
          </a:p>
        </p:txBody>
      </p:sp>
      <p:sp>
        <p:nvSpPr>
          <p:cNvPr id="3" name="Content Placeholder 2"/>
          <p:cNvSpPr>
            <a:spLocks noGrp="1"/>
          </p:cNvSpPr>
          <p:nvPr>
            <p:ph idx="1"/>
          </p:nvPr>
        </p:nvSpPr>
        <p:spPr/>
        <p:txBody>
          <a:bodyPr>
            <a:normAutofit/>
          </a:bodyPr>
          <a:lstStyle/>
          <a:p>
            <a:r>
              <a:rPr lang="en-US" dirty="0" smtClean="0"/>
              <a:t>MyChart Messages versus Letters</a:t>
            </a:r>
          </a:p>
          <a:p>
            <a:pPr lvl="1"/>
            <a:r>
              <a:rPr lang="en-US" dirty="0" smtClean="0"/>
              <a:t>No $ for stamps</a:t>
            </a:r>
          </a:p>
          <a:p>
            <a:pPr lvl="1"/>
            <a:r>
              <a:rPr lang="en-US" dirty="0" smtClean="0"/>
              <a:t>Use of Pillbox requires use of computer and internet. </a:t>
            </a:r>
            <a:endParaRPr lang="en-US" dirty="0"/>
          </a:p>
          <a:p>
            <a:pPr lvl="1"/>
            <a:r>
              <a:rPr lang="en-US" dirty="0" smtClean="0"/>
              <a:t>If patient </a:t>
            </a:r>
            <a:r>
              <a:rPr lang="en-US" dirty="0"/>
              <a:t>i</a:t>
            </a:r>
            <a:r>
              <a:rPr lang="en-US" dirty="0" smtClean="0"/>
              <a:t>s not connected to MyChart, they are not a great candidate for the Pillbox</a:t>
            </a:r>
          </a:p>
          <a:p>
            <a:r>
              <a:rPr lang="en-US" sz="2800" b="0" dirty="0" smtClean="0"/>
              <a:t>Generate </a:t>
            </a:r>
            <a:r>
              <a:rPr lang="en-US" sz="2800" b="0" dirty="0"/>
              <a:t>Reporting workbench reports and send data to secure server or secure email </a:t>
            </a:r>
          </a:p>
          <a:p>
            <a:pPr marL="0" indent="0">
              <a:buNone/>
            </a:pPr>
            <a:endParaRPr lang="en-US" b="1" dirty="0" smtClean="0"/>
          </a:p>
          <a:p>
            <a:endParaRPr lang="en-US" dirty="0"/>
          </a:p>
        </p:txBody>
      </p:sp>
    </p:spTree>
    <p:extLst>
      <p:ext uri="{BB962C8B-B14F-4D97-AF65-F5344CB8AC3E}">
        <p14:creationId xmlns:p14="http://schemas.microsoft.com/office/powerpoint/2010/main" val="55885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Bulk Communication</a:t>
            </a:r>
            <a:endParaRPr lang="en-US" dirty="0"/>
          </a:p>
        </p:txBody>
      </p:sp>
      <p:pic>
        <p:nvPicPr>
          <p:cNvPr id="4" name="Content Placeholder 3"/>
          <p:cNvPicPr>
            <a:picLocks noGrp="1" noChangeAspect="1"/>
          </p:cNvPicPr>
          <p:nvPr>
            <p:ph idx="1"/>
          </p:nvPr>
        </p:nvPicPr>
        <p:blipFill>
          <a:blip r:embed="rId2"/>
          <a:srcRect t="-123136" b="-123136"/>
          <a:stretch>
            <a:fillRect/>
          </a:stretch>
        </p:blipFill>
        <p:spPr>
          <a:xfrm>
            <a:off x="1981200" y="820947"/>
            <a:ext cx="8229600" cy="4042775"/>
          </a:xfrm>
        </p:spPr>
      </p:pic>
      <p:cxnSp>
        <p:nvCxnSpPr>
          <p:cNvPr id="6" name="Straight Arrow Connector 5"/>
          <p:cNvCxnSpPr/>
          <p:nvPr/>
        </p:nvCxnSpPr>
        <p:spPr>
          <a:xfrm flipV="1">
            <a:off x="5303185" y="2741651"/>
            <a:ext cx="944797" cy="96035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995178" y="3702004"/>
            <a:ext cx="7145774"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Use Bulk Communication to generate MyChart Message to  a group of patients</a:t>
            </a:r>
          </a:p>
        </p:txBody>
      </p:sp>
      <p:pic>
        <p:nvPicPr>
          <p:cNvPr id="9" name="Picture 8"/>
          <p:cNvPicPr>
            <a:picLocks noChangeAspect="1"/>
          </p:cNvPicPr>
          <p:nvPr/>
        </p:nvPicPr>
        <p:blipFill>
          <a:blip r:embed="rId3"/>
          <a:stretch>
            <a:fillRect/>
          </a:stretch>
        </p:blipFill>
        <p:spPr>
          <a:xfrm>
            <a:off x="1871272" y="4863721"/>
            <a:ext cx="7818320" cy="1351315"/>
          </a:xfrm>
          <a:prstGeom prst="rect">
            <a:avLst/>
          </a:prstGeom>
        </p:spPr>
      </p:pic>
    </p:spTree>
    <p:extLst>
      <p:ext uri="{BB962C8B-B14F-4D97-AF65-F5344CB8AC3E}">
        <p14:creationId xmlns:p14="http://schemas.microsoft.com/office/powerpoint/2010/main" val="179273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Bulk Communication</a:t>
            </a:r>
            <a:endParaRPr lang="en-US" dirty="0"/>
          </a:p>
        </p:txBody>
      </p:sp>
      <p:pic>
        <p:nvPicPr>
          <p:cNvPr id="4" name="Content Placeholder 3"/>
          <p:cNvPicPr>
            <a:picLocks noGrp="1" noChangeAspect="1"/>
          </p:cNvPicPr>
          <p:nvPr>
            <p:ph idx="1"/>
          </p:nvPr>
        </p:nvPicPr>
        <p:blipFill>
          <a:blip r:embed="rId2"/>
          <a:srcRect t="-134451" b="-134451"/>
          <a:stretch>
            <a:fillRect/>
          </a:stretch>
        </p:blipFill>
        <p:spPr>
          <a:xfrm>
            <a:off x="452967" y="517525"/>
            <a:ext cx="10418233" cy="5767591"/>
          </a:xfrm>
        </p:spPr>
      </p:pic>
      <p:cxnSp>
        <p:nvCxnSpPr>
          <p:cNvPr id="6" name="Straight Arrow Connector 5"/>
          <p:cNvCxnSpPr/>
          <p:nvPr/>
        </p:nvCxnSpPr>
        <p:spPr>
          <a:xfrm flipH="1">
            <a:off x="5914601" y="2072607"/>
            <a:ext cx="1502381" cy="19052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445165" y="4414524"/>
            <a:ext cx="7271636" cy="954107"/>
          </a:xfrm>
          <a:prstGeom prst="rect">
            <a:avLst/>
          </a:prstGeom>
          <a:noFill/>
        </p:spPr>
        <p:txBody>
          <a:bodyPr wrap="square" rtlCol="0">
            <a:spAutoFit/>
          </a:bodyPr>
          <a:lstStyle/>
          <a:p>
            <a:r>
              <a:rPr lang="en-US" sz="2800" dirty="0">
                <a:solidFill>
                  <a:schemeClr val="accent4">
                    <a:lumMod val="75000"/>
                  </a:schemeClr>
                </a:solidFill>
              </a:rPr>
              <a:t>View Recipients and Remove Those who aren't</a:t>
            </a:r>
          </a:p>
          <a:p>
            <a:r>
              <a:rPr lang="en-US" sz="2800" dirty="0" smtClean="0">
                <a:solidFill>
                  <a:schemeClr val="accent4">
                    <a:lumMod val="75000"/>
                  </a:schemeClr>
                </a:solidFill>
              </a:rPr>
              <a:t>Candidates </a:t>
            </a:r>
            <a:r>
              <a:rPr lang="en-US" sz="2800" dirty="0">
                <a:solidFill>
                  <a:schemeClr val="accent4">
                    <a:lumMod val="75000"/>
                  </a:schemeClr>
                </a:solidFill>
              </a:rPr>
              <a:t>for the MyChart Message</a:t>
            </a:r>
          </a:p>
        </p:txBody>
      </p:sp>
    </p:spTree>
    <p:extLst>
      <p:ext uri="{BB962C8B-B14F-4D97-AF65-F5344CB8AC3E}">
        <p14:creationId xmlns:p14="http://schemas.microsoft.com/office/powerpoint/2010/main" val="238796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281" y="260088"/>
            <a:ext cx="8235950" cy="805457"/>
          </a:xfrm>
        </p:spPr>
        <p:txBody>
          <a:bodyPr>
            <a:noAutofit/>
          </a:bodyPr>
          <a:lstStyle/>
          <a:p>
            <a:r>
              <a:rPr lang="en-US" dirty="0" smtClean="0"/>
              <a:t>Patient Recruitment</a:t>
            </a:r>
            <a:r>
              <a:rPr lang="en-US" dirty="0"/>
              <a:t/>
            </a:r>
            <a:br>
              <a:rPr lang="en-US" dirty="0"/>
            </a:br>
            <a:endParaRPr lang="en-US" dirty="0"/>
          </a:p>
        </p:txBody>
      </p:sp>
      <p:pic>
        <p:nvPicPr>
          <p:cNvPr id="5" name="Picture 4"/>
          <p:cNvPicPr>
            <a:picLocks noChangeAspect="1"/>
          </p:cNvPicPr>
          <p:nvPr/>
        </p:nvPicPr>
        <p:blipFill>
          <a:blip r:embed="rId2"/>
          <a:stretch>
            <a:fillRect/>
          </a:stretch>
        </p:blipFill>
        <p:spPr>
          <a:xfrm>
            <a:off x="585598" y="4999881"/>
            <a:ext cx="4597400" cy="61322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3"/>
          <a:stretch>
            <a:fillRect/>
          </a:stretch>
        </p:blipFill>
        <p:spPr>
          <a:xfrm>
            <a:off x="511176" y="2221521"/>
            <a:ext cx="5422900" cy="94887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a:blip r:embed="rId4"/>
          <a:stretch>
            <a:fillRect/>
          </a:stretch>
        </p:blipFill>
        <p:spPr>
          <a:xfrm>
            <a:off x="5770275" y="5243207"/>
            <a:ext cx="2610197" cy="9969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Picture 7"/>
          <p:cNvPicPr>
            <a:picLocks noChangeAspect="1"/>
          </p:cNvPicPr>
          <p:nvPr/>
        </p:nvPicPr>
        <p:blipFill>
          <a:blip r:embed="rId5"/>
          <a:stretch>
            <a:fillRect/>
          </a:stretch>
        </p:blipFill>
        <p:spPr>
          <a:xfrm>
            <a:off x="7724728" y="3718120"/>
            <a:ext cx="2325794" cy="5207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Picture 8"/>
          <p:cNvPicPr>
            <a:picLocks noChangeAspect="1"/>
          </p:cNvPicPr>
          <p:nvPr/>
        </p:nvPicPr>
        <p:blipFill>
          <a:blip r:embed="rId6"/>
          <a:stretch>
            <a:fillRect/>
          </a:stretch>
        </p:blipFill>
        <p:spPr>
          <a:xfrm>
            <a:off x="8967749" y="4560370"/>
            <a:ext cx="2247900" cy="87902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 name="Picture 9"/>
          <p:cNvPicPr>
            <a:picLocks noChangeAspect="1"/>
          </p:cNvPicPr>
          <p:nvPr/>
        </p:nvPicPr>
        <p:blipFill>
          <a:blip r:embed="rId7"/>
          <a:stretch>
            <a:fillRect/>
          </a:stretch>
        </p:blipFill>
        <p:spPr>
          <a:xfrm>
            <a:off x="2054308" y="3688856"/>
            <a:ext cx="4749800" cy="66221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1" name="Picture 10"/>
          <p:cNvPicPr>
            <a:picLocks noChangeAspect="1"/>
          </p:cNvPicPr>
          <p:nvPr/>
        </p:nvPicPr>
        <p:blipFill>
          <a:blip r:embed="rId8"/>
          <a:stretch>
            <a:fillRect/>
          </a:stretch>
        </p:blipFill>
        <p:spPr>
          <a:xfrm>
            <a:off x="6804108" y="2023504"/>
            <a:ext cx="3340100" cy="9334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Rectangle 2"/>
          <p:cNvSpPr/>
          <p:nvPr/>
        </p:nvSpPr>
        <p:spPr>
          <a:xfrm>
            <a:off x="1676402" y="843340"/>
            <a:ext cx="7929416" cy="954107"/>
          </a:xfrm>
          <a:prstGeom prst="rect">
            <a:avLst/>
          </a:prstGeom>
        </p:spPr>
        <p:txBody>
          <a:bodyPr wrap="square">
            <a:spAutoFit/>
          </a:bodyPr>
          <a:lstStyle/>
          <a:p>
            <a:pPr marL="285750" indent="-285750">
              <a:buFont typeface="Arial" charset="0"/>
              <a:buChar char="•"/>
            </a:pPr>
            <a:r>
              <a:rPr lang="en-US" sz="2800" dirty="0">
                <a:solidFill>
                  <a:schemeClr val="accent4">
                    <a:lumMod val="75000"/>
                  </a:schemeClr>
                </a:solidFill>
              </a:rPr>
              <a:t>Responses to initial MyChart message</a:t>
            </a:r>
          </a:p>
          <a:p>
            <a:pPr marL="285750" indent="-285750">
              <a:buFont typeface="Arial" charset="0"/>
              <a:buChar char="•"/>
            </a:pPr>
            <a:r>
              <a:rPr lang="en-US" sz="2800" dirty="0" smtClean="0">
                <a:solidFill>
                  <a:schemeClr val="accent4">
                    <a:lumMod val="75000"/>
                  </a:schemeClr>
                </a:solidFill>
              </a:rPr>
              <a:t>Pillbox </a:t>
            </a:r>
            <a:r>
              <a:rPr lang="en-US" sz="2800" dirty="0">
                <a:solidFill>
                  <a:schemeClr val="accent4">
                    <a:lumMod val="75000"/>
                  </a:schemeClr>
                </a:solidFill>
              </a:rPr>
              <a:t>to be launched in PRD</a:t>
            </a:r>
          </a:p>
        </p:txBody>
      </p:sp>
      <p:sp>
        <p:nvSpPr>
          <p:cNvPr id="4" name="Rectangle 3"/>
          <p:cNvSpPr/>
          <p:nvPr/>
        </p:nvSpPr>
        <p:spPr>
          <a:xfrm>
            <a:off x="5934076" y="3860800"/>
            <a:ext cx="619125" cy="2603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 tIns="45720" rIns="9144" bIns="45720" numCol="1" spcCol="0" rtlCol="0" fromWordArt="0" anchor="t" anchorCtr="0" forceAA="0" compatLnSpc="1">
            <a:prstTxWarp prst="textNoShape">
              <a:avLst/>
            </a:prstTxWarp>
            <a:noAutofit/>
          </a:bodyPr>
          <a:lstStyle/>
          <a:p>
            <a:pPr algn="ctr"/>
            <a:endParaRPr lang="en-US" dirty="0">
              <a:solidFill>
                <a:schemeClr val="tx1">
                  <a:lumMod val="85000"/>
                  <a:lumOff val="15000"/>
                </a:schemeClr>
              </a:solidFill>
            </a:endParaRPr>
          </a:p>
        </p:txBody>
      </p:sp>
      <p:sp>
        <p:nvSpPr>
          <p:cNvPr id="12" name="Rectangle 11"/>
          <p:cNvSpPr/>
          <p:nvPr/>
        </p:nvSpPr>
        <p:spPr>
          <a:xfrm>
            <a:off x="3429001" y="4301673"/>
            <a:ext cx="428625" cy="2322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 tIns="45720" rIns="9144" bIns="45720" numCol="1" spcCol="0" rtlCol="0" fromWordArt="0" anchor="t" anchorCtr="0" forceAA="0" compatLnSpc="1">
            <a:prstTxWarp prst="textNoShape">
              <a:avLst/>
            </a:prstTxWarp>
            <a:noAutofit/>
          </a:bodyPr>
          <a:lstStyle/>
          <a:p>
            <a:pPr algn="ctr"/>
            <a:endParaRPr lang="en-US" dirty="0">
              <a:solidFill>
                <a:schemeClr val="tx1">
                  <a:lumMod val="85000"/>
                  <a:lumOff val="15000"/>
                </a:schemeClr>
              </a:solidFill>
            </a:endParaRPr>
          </a:p>
        </p:txBody>
      </p:sp>
    </p:spTree>
    <p:extLst>
      <p:ext uri="{BB962C8B-B14F-4D97-AF65-F5344CB8AC3E}">
        <p14:creationId xmlns:p14="http://schemas.microsoft.com/office/powerpoint/2010/main" val="363957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Pillbox to MyChart</a:t>
            </a:r>
            <a:endParaRPr lang="en-US" dirty="0"/>
          </a:p>
        </p:txBody>
      </p:sp>
      <p:sp>
        <p:nvSpPr>
          <p:cNvPr id="3" name="Content Placeholder 2"/>
          <p:cNvSpPr>
            <a:spLocks noGrp="1"/>
          </p:cNvSpPr>
          <p:nvPr>
            <p:ph idx="1"/>
          </p:nvPr>
        </p:nvSpPr>
        <p:spPr/>
        <p:txBody>
          <a:bodyPr/>
          <a:lstStyle/>
          <a:p>
            <a:r>
              <a:rPr lang="en-US" dirty="0" smtClean="0"/>
              <a:t>Smart Data Element</a:t>
            </a:r>
          </a:p>
          <a:p>
            <a:r>
              <a:rPr lang="en-US" dirty="0" smtClean="0"/>
              <a:t>Modify </a:t>
            </a:r>
            <a:r>
              <a:rPr lang="en-US" dirty="0"/>
              <a:t>features </a:t>
            </a:r>
            <a:r>
              <a:rPr lang="en-US" dirty="0" smtClean="0"/>
              <a:t>extension at login</a:t>
            </a:r>
          </a:p>
          <a:p>
            <a:r>
              <a:rPr lang="en-US" dirty="0"/>
              <a:t>Custom MyChart Security </a:t>
            </a:r>
            <a:r>
              <a:rPr lang="en-US" dirty="0" smtClean="0"/>
              <a:t>Point</a:t>
            </a:r>
          </a:p>
          <a:p>
            <a:r>
              <a:rPr lang="en-US" dirty="0" smtClean="0"/>
              <a:t>Redirect placed on MyChart server that launches Pillbox</a:t>
            </a:r>
            <a:endParaRPr lang="en-US" dirty="0"/>
          </a:p>
        </p:txBody>
      </p:sp>
    </p:spTree>
    <p:extLst>
      <p:ext uri="{BB962C8B-B14F-4D97-AF65-F5344CB8AC3E}">
        <p14:creationId xmlns:p14="http://schemas.microsoft.com/office/powerpoint/2010/main" val="6154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773991" y="1430089"/>
            <a:ext cx="2933700" cy="4906886"/>
          </a:xfrm>
        </p:spPr>
        <p:txBody>
          <a:bodyPr>
            <a:normAutofit lnSpcReduction="10000"/>
          </a:bodyPr>
          <a:lstStyle/>
          <a:p>
            <a:r>
              <a:rPr lang="en-US" sz="2800" dirty="0"/>
              <a:t>Created smart phrase with SDE that turns on </a:t>
            </a:r>
            <a:r>
              <a:rPr lang="en-US" sz="2800" dirty="0" smtClean="0"/>
              <a:t>Pillbox </a:t>
            </a:r>
            <a:r>
              <a:rPr lang="en-US" sz="2800" dirty="0"/>
              <a:t>link within </a:t>
            </a:r>
            <a:r>
              <a:rPr lang="en-US" sz="2800" dirty="0" smtClean="0"/>
              <a:t>MyChart</a:t>
            </a:r>
            <a:endParaRPr lang="en-US" sz="2800" dirty="0"/>
          </a:p>
          <a:p>
            <a:r>
              <a:rPr lang="en-US" sz="2800" dirty="0" smtClean="0"/>
              <a:t>SDE requested </a:t>
            </a:r>
            <a:r>
              <a:rPr lang="en-US" sz="2800" dirty="0"/>
              <a:t>by IRB so that only patients who agree and are trained on the  </a:t>
            </a:r>
            <a:r>
              <a:rPr lang="en-US" sz="2800" dirty="0" smtClean="0"/>
              <a:t>Pillbox </a:t>
            </a:r>
            <a:r>
              <a:rPr lang="en-US" sz="2800" dirty="0"/>
              <a:t>will have access</a:t>
            </a:r>
          </a:p>
        </p:txBody>
      </p:sp>
      <p:pic>
        <p:nvPicPr>
          <p:cNvPr id="3" name="Picture 2"/>
          <p:cNvPicPr>
            <a:picLocks noChangeAspect="1"/>
          </p:cNvPicPr>
          <p:nvPr/>
        </p:nvPicPr>
        <p:blipFill>
          <a:blip r:embed="rId2"/>
          <a:stretch>
            <a:fillRect/>
          </a:stretch>
        </p:blipFill>
        <p:spPr>
          <a:xfrm>
            <a:off x="2007432" y="1451507"/>
            <a:ext cx="4324663" cy="4906886"/>
          </a:xfrm>
          <a:prstGeom prst="rect">
            <a:avLst/>
          </a:prstGeom>
        </p:spPr>
      </p:pic>
      <p:sp>
        <p:nvSpPr>
          <p:cNvPr id="7" name="Title 1"/>
          <p:cNvSpPr>
            <a:spLocks noGrp="1"/>
          </p:cNvSpPr>
          <p:nvPr>
            <p:ph type="title"/>
          </p:nvPr>
        </p:nvSpPr>
        <p:spPr>
          <a:xfrm>
            <a:off x="1981200" y="726561"/>
            <a:ext cx="8229600" cy="691079"/>
          </a:xfrm>
        </p:spPr>
        <p:txBody>
          <a:bodyPr>
            <a:normAutofit fontScale="90000"/>
          </a:bodyPr>
          <a:lstStyle/>
          <a:p>
            <a:r>
              <a:rPr lang="en-US" sz="3200" b="0" dirty="0" smtClean="0"/>
              <a:t>Pillbox </a:t>
            </a:r>
            <a:r>
              <a:rPr lang="en-US" sz="3200" b="0" dirty="0"/>
              <a:t>Smart Phrase Implemented in Maestro</a:t>
            </a:r>
          </a:p>
        </p:txBody>
      </p:sp>
    </p:spTree>
    <p:extLst>
      <p:ext uri="{BB962C8B-B14F-4D97-AF65-F5344CB8AC3E}">
        <p14:creationId xmlns:p14="http://schemas.microsoft.com/office/powerpoint/2010/main" val="71915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Data Element</a:t>
            </a:r>
            <a:endParaRPr lang="en-US" dirty="0"/>
          </a:p>
        </p:txBody>
      </p:sp>
      <p:sp>
        <p:nvSpPr>
          <p:cNvPr id="3" name="Content Placeholder 2"/>
          <p:cNvSpPr>
            <a:spLocks noGrp="1"/>
          </p:cNvSpPr>
          <p:nvPr>
            <p:ph idx="1"/>
          </p:nvPr>
        </p:nvSpPr>
        <p:spPr/>
        <p:txBody>
          <a:bodyPr>
            <a:normAutofit/>
          </a:bodyPr>
          <a:lstStyle/>
          <a:p>
            <a:r>
              <a:rPr lang="en-US" b="0" dirty="0"/>
              <a:t>SDE </a:t>
            </a:r>
            <a:r>
              <a:rPr lang="en-US" b="0" dirty="0" smtClean="0"/>
              <a:t>is within a </a:t>
            </a:r>
            <a:r>
              <a:rPr lang="en-US" b="0" dirty="0" err="1"/>
              <a:t>SmartLink</a:t>
            </a:r>
            <a:r>
              <a:rPr lang="en-US" b="0" dirty="0"/>
              <a:t>, which </a:t>
            </a:r>
            <a:r>
              <a:rPr lang="en-US" b="0" dirty="0" smtClean="0"/>
              <a:t>may </a:t>
            </a:r>
            <a:r>
              <a:rPr lang="en-US" b="0" dirty="0"/>
              <a:t>be placed on selected encounters. </a:t>
            </a:r>
            <a:endParaRPr lang="en-US" b="0" dirty="0" smtClean="0"/>
          </a:p>
          <a:p>
            <a:pPr lvl="1"/>
            <a:r>
              <a:rPr lang="en-US" dirty="0" smtClean="0"/>
              <a:t>Charting; Progress Notes</a:t>
            </a:r>
          </a:p>
          <a:p>
            <a:pPr lvl="1"/>
            <a:r>
              <a:rPr lang="en-US" dirty="0" smtClean="0"/>
              <a:t>Telephone encounters</a:t>
            </a:r>
            <a:endParaRPr lang="en-US" b="0" dirty="0" smtClean="0"/>
          </a:p>
          <a:p>
            <a:endParaRPr lang="en-US" b="0" dirty="0"/>
          </a:p>
        </p:txBody>
      </p:sp>
      <p:pic>
        <p:nvPicPr>
          <p:cNvPr id="4" name="Picture 3"/>
          <p:cNvPicPr>
            <a:picLocks noChangeAspect="1"/>
          </p:cNvPicPr>
          <p:nvPr/>
        </p:nvPicPr>
        <p:blipFill>
          <a:blip r:embed="rId2"/>
          <a:stretch>
            <a:fillRect/>
          </a:stretch>
        </p:blipFill>
        <p:spPr>
          <a:xfrm>
            <a:off x="2576946" y="4070011"/>
            <a:ext cx="7808902" cy="2467561"/>
          </a:xfrm>
          <a:prstGeom prst="rect">
            <a:avLst/>
          </a:prstGeom>
        </p:spPr>
      </p:pic>
    </p:spTree>
    <p:extLst>
      <p:ext uri="{BB962C8B-B14F-4D97-AF65-F5344CB8AC3E}">
        <p14:creationId xmlns:p14="http://schemas.microsoft.com/office/powerpoint/2010/main" val="309349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Pillbox?</a:t>
            </a:r>
            <a:endParaRPr lang="en-US" dirty="0"/>
          </a:p>
        </p:txBody>
      </p:sp>
      <p:sp>
        <p:nvSpPr>
          <p:cNvPr id="3" name="Content Placeholder 2"/>
          <p:cNvSpPr>
            <a:spLocks noGrp="1"/>
          </p:cNvSpPr>
          <p:nvPr>
            <p:ph idx="1"/>
          </p:nvPr>
        </p:nvSpPr>
        <p:spPr/>
        <p:txBody>
          <a:bodyPr>
            <a:normAutofit/>
          </a:bodyPr>
          <a:lstStyle/>
          <a:p>
            <a:r>
              <a:rPr lang="en-US" sz="3200" dirty="0"/>
              <a:t>The Pillbox application is designed to allow selected patients to increase their knowledge of their medication schedule. The application allows them to graphically select each medication and indicate the appropriate times of day they need to take each med</a:t>
            </a:r>
            <a:r>
              <a:rPr lang="en-US" sz="3200" dirty="0" smtClean="0"/>
              <a:t>.</a:t>
            </a:r>
          </a:p>
          <a:p>
            <a:endParaRPr lang="en-US" dirty="0" smtClean="0"/>
          </a:p>
        </p:txBody>
      </p:sp>
      <p:pic>
        <p:nvPicPr>
          <p:cNvPr id="4" name="Picture 3"/>
          <p:cNvPicPr>
            <a:picLocks noChangeAspect="1"/>
          </p:cNvPicPr>
          <p:nvPr/>
        </p:nvPicPr>
        <p:blipFill>
          <a:blip r:embed="rId2"/>
          <a:stretch>
            <a:fillRect/>
          </a:stretch>
        </p:blipFill>
        <p:spPr>
          <a:xfrm>
            <a:off x="4057234" y="4124373"/>
            <a:ext cx="6294238" cy="2578985"/>
          </a:xfrm>
          <a:prstGeom prst="rect">
            <a:avLst/>
          </a:prstGeom>
        </p:spPr>
      </p:pic>
    </p:spTree>
    <p:extLst>
      <p:ext uri="{BB962C8B-B14F-4D97-AF65-F5344CB8AC3E}">
        <p14:creationId xmlns:p14="http://schemas.microsoft.com/office/powerpoint/2010/main" val="99737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Pillbox </a:t>
            </a:r>
            <a:r>
              <a:rPr lang="en-US" dirty="0" err="1" smtClean="0"/>
              <a:t>SmartLink</a:t>
            </a:r>
            <a:r>
              <a:rPr lang="en-US" dirty="0" smtClean="0"/>
              <a:t> &amp; SDE</a:t>
            </a:r>
            <a:endParaRPr lang="en-US" dirty="0"/>
          </a:p>
        </p:txBody>
      </p:sp>
      <p:pic>
        <p:nvPicPr>
          <p:cNvPr id="4" name="Content Placeholder 3"/>
          <p:cNvPicPr>
            <a:picLocks noGrp="1" noChangeAspect="1"/>
          </p:cNvPicPr>
          <p:nvPr>
            <p:ph idx="1"/>
          </p:nvPr>
        </p:nvPicPr>
        <p:blipFill>
          <a:blip r:embed="rId2"/>
          <a:stretch>
            <a:fillRect/>
          </a:stretch>
        </p:blipFill>
        <p:spPr>
          <a:xfrm>
            <a:off x="2443369" y="4209297"/>
            <a:ext cx="7961745" cy="2450112"/>
          </a:xfrm>
          <a:prstGeom prst="rect">
            <a:avLst/>
          </a:prstGeom>
        </p:spPr>
      </p:pic>
      <p:pic>
        <p:nvPicPr>
          <p:cNvPr id="5" name="Picture 4"/>
          <p:cNvPicPr>
            <a:picLocks noChangeAspect="1"/>
          </p:cNvPicPr>
          <p:nvPr/>
        </p:nvPicPr>
        <p:blipFill>
          <a:blip r:embed="rId3"/>
          <a:stretch>
            <a:fillRect/>
          </a:stretch>
        </p:blipFill>
        <p:spPr>
          <a:xfrm>
            <a:off x="434108" y="1389228"/>
            <a:ext cx="8488220" cy="2765717"/>
          </a:xfrm>
          <a:prstGeom prst="rect">
            <a:avLst/>
          </a:prstGeom>
        </p:spPr>
      </p:pic>
    </p:spTree>
    <p:extLst>
      <p:ext uri="{BB962C8B-B14F-4D97-AF65-F5344CB8AC3E}">
        <p14:creationId xmlns:p14="http://schemas.microsoft.com/office/powerpoint/2010/main" val="47517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Adding Pillbox to MyChart</a:t>
            </a:r>
            <a:endParaRPr lang="en-US" dirty="0"/>
          </a:p>
        </p:txBody>
      </p:sp>
      <p:sp>
        <p:nvSpPr>
          <p:cNvPr id="3" name="Content Placeholder 2"/>
          <p:cNvSpPr>
            <a:spLocks noGrp="1"/>
          </p:cNvSpPr>
          <p:nvPr>
            <p:ph idx="1"/>
          </p:nvPr>
        </p:nvSpPr>
        <p:spPr/>
        <p:txBody>
          <a:bodyPr/>
          <a:lstStyle/>
          <a:p>
            <a:r>
              <a:rPr lang="en-US" b="0" dirty="0" smtClean="0"/>
              <a:t>Extension </a:t>
            </a:r>
            <a:r>
              <a:rPr lang="en-US" b="0" dirty="0"/>
              <a:t>and </a:t>
            </a:r>
            <a:r>
              <a:rPr lang="en-US" b="0" dirty="0" smtClean="0"/>
              <a:t>Rule identify </a:t>
            </a:r>
            <a:r>
              <a:rPr lang="en-US" b="0" dirty="0"/>
              <a:t>when the </a:t>
            </a:r>
            <a:r>
              <a:rPr lang="en-US" b="0" dirty="0" smtClean="0"/>
              <a:t>Smart data element (SDE) </a:t>
            </a:r>
            <a:r>
              <a:rPr lang="en-US" b="0" dirty="0"/>
              <a:t>is present on an encounter and enable the Pillbox feature in MyChart for the given patient.</a:t>
            </a:r>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415766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gradFill flip="none" rotWithShape="1">
                  <a:gsLst>
                    <a:gs pos="11000">
                      <a:schemeClr val="accent4">
                        <a:lumMod val="50000"/>
                      </a:schemeClr>
                    </a:gs>
                    <a:gs pos="89000">
                      <a:schemeClr val="accent3">
                        <a:lumMod val="75000"/>
                      </a:schemeClr>
                    </a:gs>
                  </a:gsLst>
                  <a:lin ang="16200000" scaled="1"/>
                  <a:tileRect/>
                </a:gradFill>
              </a:rPr>
              <a:t>Duke MyChart</a:t>
            </a:r>
            <a:endParaRPr lang="en-US" sz="4300" dirty="0">
              <a:gradFill flip="none" rotWithShape="1">
                <a:gsLst>
                  <a:gs pos="11000">
                    <a:schemeClr val="accent4">
                      <a:lumMod val="50000"/>
                    </a:schemeClr>
                  </a:gs>
                  <a:gs pos="89000">
                    <a:schemeClr val="accent3">
                      <a:lumMod val="75000"/>
                    </a:schemeClr>
                  </a:gs>
                </a:gsLst>
                <a:lin ang="16200000" scaled="1"/>
                <a:tileRect/>
              </a:gradFill>
            </a:endParaRPr>
          </a:p>
        </p:txBody>
      </p:sp>
      <p:pic>
        <p:nvPicPr>
          <p:cNvPr id="8" name="Picture 7"/>
          <p:cNvPicPr>
            <a:picLocks noChangeAspect="1"/>
          </p:cNvPicPr>
          <p:nvPr/>
        </p:nvPicPr>
        <p:blipFill>
          <a:blip r:embed="rId3"/>
          <a:stretch>
            <a:fillRect/>
          </a:stretch>
        </p:blipFill>
        <p:spPr>
          <a:xfrm>
            <a:off x="471054" y="1690688"/>
            <a:ext cx="11022068" cy="4498124"/>
          </a:xfrm>
          <a:prstGeom prst="rect">
            <a:avLst/>
          </a:prstGeom>
        </p:spPr>
      </p:pic>
    </p:spTree>
    <p:extLst>
      <p:ext uri="{BB962C8B-B14F-4D97-AF65-F5344CB8AC3E}">
        <p14:creationId xmlns:p14="http://schemas.microsoft.com/office/powerpoint/2010/main" val="284107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Clinical Components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9973195"/>
              </p:ext>
            </p:extLst>
          </p:nvPr>
        </p:nvGraphicFramePr>
        <p:xfrm>
          <a:off x="516466" y="1552840"/>
          <a:ext cx="10837334" cy="444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942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gradFill flip="none" rotWithShape="1">
                  <a:gsLst>
                    <a:gs pos="11000">
                      <a:schemeClr val="accent4">
                        <a:lumMod val="50000"/>
                      </a:schemeClr>
                    </a:gs>
                    <a:gs pos="89000">
                      <a:schemeClr val="accent3">
                        <a:lumMod val="75000"/>
                      </a:schemeClr>
                    </a:gs>
                  </a:gsLst>
                  <a:lin ang="16200000" scaled="1"/>
                  <a:tileRect/>
                </a:gradFill>
              </a:rPr>
              <a:t>Pillbox</a:t>
            </a:r>
            <a:endParaRPr lang="en-US" dirty="0">
              <a:gradFill flip="none" rotWithShape="1">
                <a:gsLst>
                  <a:gs pos="11000">
                    <a:schemeClr val="accent4">
                      <a:lumMod val="50000"/>
                    </a:schemeClr>
                  </a:gs>
                  <a:gs pos="89000">
                    <a:schemeClr val="accent3">
                      <a:lumMod val="75000"/>
                    </a:schemeClr>
                  </a:gs>
                </a:gsLst>
                <a:lin ang="16200000" scaled="1"/>
                <a:tileRect/>
              </a:gradFill>
            </a:endParaRPr>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527049" y="1608945"/>
            <a:ext cx="11137899" cy="4568018"/>
          </a:xfrm>
          <a:prstGeom prst="rect">
            <a:avLst/>
          </a:prstGeom>
        </p:spPr>
      </p:pic>
    </p:spTree>
    <p:extLst>
      <p:ext uri="{BB962C8B-B14F-4D97-AF65-F5344CB8AC3E}">
        <p14:creationId xmlns:p14="http://schemas.microsoft.com/office/powerpoint/2010/main" val="115465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HL7-FHIR Pillbox Schema</a:t>
            </a:r>
            <a:endParaRPr lang="en-US" dirty="0"/>
          </a:p>
        </p:txBody>
      </p:sp>
      <p:pic>
        <p:nvPicPr>
          <p:cNvPr id="4" name="Picture 3"/>
          <p:cNvPicPr>
            <a:picLocks noChangeAspect="1"/>
          </p:cNvPicPr>
          <p:nvPr/>
        </p:nvPicPr>
        <p:blipFill>
          <a:blip r:embed="rId2"/>
          <a:stretch>
            <a:fillRect/>
          </a:stretch>
        </p:blipFill>
        <p:spPr>
          <a:xfrm>
            <a:off x="1524000" y="1447803"/>
            <a:ext cx="9144000" cy="3960853"/>
          </a:xfrm>
          <a:prstGeom prst="rect">
            <a:avLst/>
          </a:prstGeom>
        </p:spPr>
      </p:pic>
    </p:spTree>
    <p:extLst>
      <p:ext uri="{BB962C8B-B14F-4D97-AF65-F5344CB8AC3E}">
        <p14:creationId xmlns:p14="http://schemas.microsoft.com/office/powerpoint/2010/main" val="235951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Implementation Components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1816987"/>
              </p:ext>
            </p:extLst>
          </p:nvPr>
        </p:nvGraphicFramePr>
        <p:xfrm>
          <a:off x="531341" y="1037968"/>
          <a:ext cx="10822459" cy="5138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229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3072" y="415798"/>
            <a:ext cx="10515600" cy="1325563"/>
          </a:xfrm>
        </p:spPr>
        <p:txBody>
          <a:bodyPr>
            <a:normAutofit/>
          </a:bodyPr>
          <a:lstStyle/>
          <a:p>
            <a:pPr algn="ctr"/>
            <a:r>
              <a:rPr lang="en-US" sz="5300" dirty="0">
                <a:gradFill flip="none" rotWithShape="1">
                  <a:gsLst>
                    <a:gs pos="11000">
                      <a:schemeClr val="accent4">
                        <a:lumMod val="50000"/>
                      </a:schemeClr>
                    </a:gs>
                    <a:gs pos="89000">
                      <a:schemeClr val="accent3">
                        <a:lumMod val="75000"/>
                      </a:schemeClr>
                    </a:gs>
                  </a:gsLst>
                  <a:lin ang="16200000" scaled="1"/>
                  <a:tileRect/>
                </a:gradFill>
              </a:rPr>
              <a:t>Progress Update </a:t>
            </a:r>
            <a:endParaRPr lang="en-US" dirty="0">
              <a:solidFill>
                <a:srgbClr val="FF0000"/>
              </a:solidFill>
            </a:endParaRPr>
          </a:p>
        </p:txBody>
      </p:sp>
      <p:sp>
        <p:nvSpPr>
          <p:cNvPr id="3" name="Text Placeholder 2"/>
          <p:cNvSpPr>
            <a:spLocks noGrp="1"/>
          </p:cNvSpPr>
          <p:nvPr>
            <p:ph type="body" idx="1"/>
          </p:nvPr>
        </p:nvSpPr>
        <p:spPr>
          <a:xfrm>
            <a:off x="1781176" y="1177799"/>
            <a:ext cx="4240213" cy="563562"/>
          </a:xfrm>
        </p:spPr>
        <p:txBody>
          <a:bodyPr/>
          <a:lstStyle/>
          <a:p>
            <a:pPr algn="ctr"/>
            <a:r>
              <a:rPr lang="en-US" sz="2000" dirty="0"/>
              <a:t>Completed</a:t>
            </a:r>
          </a:p>
        </p:txBody>
      </p:sp>
      <p:sp>
        <p:nvSpPr>
          <p:cNvPr id="4" name="Content Placeholder 3"/>
          <p:cNvSpPr>
            <a:spLocks noGrp="1"/>
          </p:cNvSpPr>
          <p:nvPr>
            <p:ph sz="half" idx="2"/>
          </p:nvPr>
        </p:nvSpPr>
        <p:spPr>
          <a:xfrm>
            <a:off x="1685925" y="1741362"/>
            <a:ext cx="5048250" cy="4876798"/>
          </a:xfrm>
        </p:spPr>
        <p:txBody>
          <a:bodyPr>
            <a:normAutofit fontScale="70000" lnSpcReduction="20000"/>
          </a:bodyPr>
          <a:lstStyle/>
          <a:p>
            <a:pPr>
              <a:buFont typeface="Wingdings" charset="2"/>
              <a:buChar char="ü"/>
            </a:pPr>
            <a:r>
              <a:rPr lang="en-US" dirty="0" smtClean="0"/>
              <a:t>Protocol development </a:t>
            </a:r>
          </a:p>
          <a:p>
            <a:pPr>
              <a:buFont typeface="Wingdings" charset="2"/>
              <a:buChar char="ü"/>
            </a:pPr>
            <a:r>
              <a:rPr lang="en-US" dirty="0" smtClean="0"/>
              <a:t>IRB approval for exempt study </a:t>
            </a:r>
          </a:p>
          <a:p>
            <a:pPr>
              <a:buFont typeface="Wingdings" charset="2"/>
              <a:buChar char="ü"/>
            </a:pPr>
            <a:r>
              <a:rPr lang="en-US" dirty="0" smtClean="0"/>
              <a:t>Contract </a:t>
            </a:r>
            <a:r>
              <a:rPr lang="en-US" dirty="0"/>
              <a:t>with </a:t>
            </a:r>
            <a:r>
              <a:rPr lang="en-US" dirty="0" err="1" smtClean="0"/>
              <a:t>MedAppTech</a:t>
            </a:r>
            <a:r>
              <a:rPr lang="en-US" dirty="0" smtClean="0"/>
              <a:t> </a:t>
            </a:r>
          </a:p>
          <a:p>
            <a:pPr>
              <a:buFont typeface="Wingdings" charset="2"/>
              <a:buChar char="ü"/>
            </a:pPr>
            <a:r>
              <a:rPr lang="en-US" dirty="0" smtClean="0"/>
              <a:t>Established </a:t>
            </a:r>
            <a:r>
              <a:rPr lang="en-US" dirty="0"/>
              <a:t>secure folder for data </a:t>
            </a:r>
            <a:r>
              <a:rPr lang="en-US" dirty="0" smtClean="0"/>
              <a:t>storage</a:t>
            </a:r>
            <a:endParaRPr lang="en-US" dirty="0" smtClean="0">
              <a:solidFill>
                <a:srgbClr val="0032AA"/>
              </a:solidFill>
            </a:endParaRPr>
          </a:p>
          <a:p>
            <a:pPr>
              <a:buFont typeface="Wingdings" charset="2"/>
              <a:buChar char="ü"/>
            </a:pPr>
            <a:r>
              <a:rPr lang="en-US" dirty="0" smtClean="0"/>
              <a:t>Identified &amp; analyzed baseline population of patients with diabetes and uncontrolled hypertension via Endocrine dashboard </a:t>
            </a:r>
          </a:p>
          <a:p>
            <a:pPr>
              <a:buFont typeface="Wingdings" charset="2"/>
              <a:buChar char="ü"/>
            </a:pPr>
            <a:r>
              <a:rPr lang="en-US" dirty="0" smtClean="0"/>
              <a:t>Designed </a:t>
            </a:r>
            <a:r>
              <a:rPr lang="en-US" dirty="0" err="1"/>
              <a:t>S</a:t>
            </a:r>
            <a:r>
              <a:rPr lang="en-US" dirty="0" err="1" smtClean="0"/>
              <a:t>martphrase</a:t>
            </a:r>
            <a:r>
              <a:rPr lang="en-US" dirty="0" smtClean="0"/>
              <a:t> that places Pillbox link in MyChart.</a:t>
            </a:r>
          </a:p>
          <a:p>
            <a:pPr>
              <a:buFont typeface="Wingdings" charset="2"/>
              <a:buChar char="ü"/>
            </a:pPr>
            <a:r>
              <a:rPr lang="en-US" dirty="0"/>
              <a:t>Designed and created link </a:t>
            </a:r>
            <a:r>
              <a:rPr lang="en-US" dirty="0" smtClean="0"/>
              <a:t>in MyChart </a:t>
            </a:r>
            <a:r>
              <a:rPr lang="en-US" dirty="0"/>
              <a:t>to access </a:t>
            </a:r>
            <a:r>
              <a:rPr lang="en-US" dirty="0" smtClean="0"/>
              <a:t>Pill Box via SMART on FHIR</a:t>
            </a:r>
          </a:p>
          <a:p>
            <a:pPr>
              <a:buFont typeface="Wingdings" charset="2"/>
              <a:buChar char="ü"/>
            </a:pPr>
            <a:r>
              <a:rPr lang="en-US" dirty="0" smtClean="0"/>
              <a:t>Initiated recruitment via bulk MyChart messaging using the dashboards of 12/19 Endocrine providers</a:t>
            </a:r>
          </a:p>
          <a:p>
            <a:pPr>
              <a:buFont typeface="Wingdings" charset="2"/>
              <a:buChar char="ü"/>
            </a:pPr>
            <a:r>
              <a:rPr lang="en-US" dirty="0"/>
              <a:t>How all </a:t>
            </a:r>
            <a:r>
              <a:rPr lang="en-US" dirty="0" err="1"/>
              <a:t>injectables</a:t>
            </a:r>
            <a:r>
              <a:rPr lang="en-US" dirty="0"/>
              <a:t> are interpreted in Pill Box – Fix in </a:t>
            </a:r>
            <a:r>
              <a:rPr lang="en-US" dirty="0" smtClean="0"/>
              <a:t>place</a:t>
            </a:r>
          </a:p>
          <a:p>
            <a:pPr>
              <a:buFont typeface="Wingdings" charset="2"/>
              <a:buChar char="ü"/>
            </a:pPr>
            <a:r>
              <a:rPr lang="en-US" dirty="0"/>
              <a:t>How Insulin is displayed in Pill Box – Fix in </a:t>
            </a:r>
            <a:r>
              <a:rPr lang="en-US" dirty="0" smtClean="0"/>
              <a:t>place</a:t>
            </a:r>
          </a:p>
          <a:p>
            <a:pPr>
              <a:buFont typeface="Wingdings" charset="2"/>
              <a:buChar char="ü"/>
            </a:pPr>
            <a:r>
              <a:rPr lang="en-US" dirty="0" smtClean="0"/>
              <a:t>In Production</a:t>
            </a:r>
            <a:endParaRPr lang="en-US" dirty="0"/>
          </a:p>
          <a:p>
            <a:pPr>
              <a:buFont typeface="Wingdings" charset="2"/>
              <a:buChar char="ü"/>
            </a:pPr>
            <a:endParaRPr lang="en-US" dirty="0"/>
          </a:p>
          <a:p>
            <a:pPr>
              <a:buFont typeface="Wingdings" charset="2"/>
              <a:buChar char="ü"/>
            </a:pPr>
            <a:endParaRPr lang="en-US" dirty="0" smtClean="0"/>
          </a:p>
        </p:txBody>
      </p:sp>
      <p:sp>
        <p:nvSpPr>
          <p:cNvPr id="5" name="Text Placeholder 4"/>
          <p:cNvSpPr>
            <a:spLocks noGrp="1"/>
          </p:cNvSpPr>
          <p:nvPr>
            <p:ph type="body" sz="quarter" idx="3"/>
          </p:nvPr>
        </p:nvSpPr>
        <p:spPr>
          <a:xfrm>
            <a:off x="7038975" y="1177800"/>
            <a:ext cx="3171826" cy="563563"/>
          </a:xfrm>
        </p:spPr>
        <p:txBody>
          <a:bodyPr>
            <a:normAutofit/>
          </a:bodyPr>
          <a:lstStyle/>
          <a:p>
            <a:pPr algn="ctr"/>
            <a:r>
              <a:rPr lang="en-US" sz="2000" dirty="0"/>
              <a:t>Ongoing</a:t>
            </a:r>
          </a:p>
        </p:txBody>
      </p:sp>
      <p:sp>
        <p:nvSpPr>
          <p:cNvPr id="6" name="Content Placeholder 5"/>
          <p:cNvSpPr>
            <a:spLocks noGrp="1"/>
          </p:cNvSpPr>
          <p:nvPr>
            <p:ph sz="quarter" idx="4"/>
          </p:nvPr>
        </p:nvSpPr>
        <p:spPr>
          <a:xfrm>
            <a:off x="7038975" y="1741361"/>
            <a:ext cx="3171826" cy="4144962"/>
          </a:xfrm>
        </p:spPr>
        <p:txBody>
          <a:bodyPr>
            <a:normAutofit/>
          </a:bodyPr>
          <a:lstStyle/>
          <a:p>
            <a:r>
              <a:rPr lang="en-US" sz="2200" dirty="0"/>
              <a:t>Rx Norm – Fix in place</a:t>
            </a:r>
          </a:p>
          <a:p>
            <a:r>
              <a:rPr lang="en-US" sz="2200" dirty="0"/>
              <a:t>Enroll patients</a:t>
            </a:r>
          </a:p>
          <a:p>
            <a:endParaRPr lang="en-US" sz="2200" dirty="0"/>
          </a:p>
        </p:txBody>
      </p:sp>
    </p:spTree>
    <p:extLst>
      <p:ext uri="{BB962C8B-B14F-4D97-AF65-F5344CB8AC3E}">
        <p14:creationId xmlns:p14="http://schemas.microsoft.com/office/powerpoint/2010/main" val="29688488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300" dirty="0">
                <a:gradFill flip="none" rotWithShape="1">
                  <a:gsLst>
                    <a:gs pos="11000">
                      <a:schemeClr val="accent4">
                        <a:lumMod val="50000"/>
                      </a:schemeClr>
                    </a:gs>
                    <a:gs pos="89000">
                      <a:schemeClr val="accent3">
                        <a:lumMod val="75000"/>
                      </a:schemeClr>
                    </a:gs>
                  </a:gsLst>
                  <a:lin ang="16200000" scaled="1"/>
                  <a:tileRect/>
                </a:gradFill>
              </a:rPr>
              <a:t>Roadblocks and Barriers/ Lessons Learned</a:t>
            </a:r>
          </a:p>
        </p:txBody>
      </p:sp>
      <p:sp>
        <p:nvSpPr>
          <p:cNvPr id="3" name="Text Placeholder 2"/>
          <p:cNvSpPr>
            <a:spLocks noGrp="1"/>
          </p:cNvSpPr>
          <p:nvPr>
            <p:ph type="body" idx="1"/>
          </p:nvPr>
        </p:nvSpPr>
        <p:spPr/>
        <p:txBody>
          <a:bodyPr/>
          <a:lstStyle/>
          <a:p>
            <a:r>
              <a:rPr lang="en-US" dirty="0" smtClean="0"/>
              <a:t>Healthy Planet</a:t>
            </a:r>
            <a:endParaRPr lang="en-US" dirty="0"/>
          </a:p>
        </p:txBody>
      </p:sp>
      <p:sp>
        <p:nvSpPr>
          <p:cNvPr id="4" name="Content Placeholder 3"/>
          <p:cNvSpPr>
            <a:spLocks noGrp="1"/>
          </p:cNvSpPr>
          <p:nvPr>
            <p:ph sz="half" idx="2"/>
          </p:nvPr>
        </p:nvSpPr>
        <p:spPr/>
        <p:txBody>
          <a:bodyPr/>
          <a:lstStyle/>
          <a:p>
            <a:r>
              <a:rPr lang="en-US" dirty="0" smtClean="0"/>
              <a:t>Dashboard accuracy </a:t>
            </a:r>
          </a:p>
          <a:p>
            <a:r>
              <a:rPr lang="en-US" dirty="0" smtClean="0"/>
              <a:t>LDL values are not displayed on Dashboard</a:t>
            </a:r>
          </a:p>
          <a:p>
            <a:endParaRPr lang="en-US" dirty="0" smtClean="0"/>
          </a:p>
          <a:p>
            <a:endParaRPr lang="en-US" dirty="0"/>
          </a:p>
        </p:txBody>
      </p:sp>
      <p:sp>
        <p:nvSpPr>
          <p:cNvPr id="5" name="Text Placeholder 4"/>
          <p:cNvSpPr>
            <a:spLocks noGrp="1"/>
          </p:cNvSpPr>
          <p:nvPr>
            <p:ph type="body" sz="quarter" idx="3"/>
          </p:nvPr>
        </p:nvSpPr>
        <p:spPr/>
        <p:txBody>
          <a:bodyPr/>
          <a:lstStyle/>
          <a:p>
            <a:r>
              <a:rPr lang="en-US" dirty="0" smtClean="0"/>
              <a:t>Pillbox</a:t>
            </a:r>
            <a:endParaRPr lang="en-US" dirty="0"/>
          </a:p>
        </p:txBody>
      </p:sp>
      <p:sp>
        <p:nvSpPr>
          <p:cNvPr id="6" name="Content Placeholder 5"/>
          <p:cNvSpPr>
            <a:spLocks noGrp="1"/>
          </p:cNvSpPr>
          <p:nvPr>
            <p:ph sz="quarter" idx="4"/>
          </p:nvPr>
        </p:nvSpPr>
        <p:spPr/>
        <p:txBody>
          <a:bodyPr>
            <a:normAutofit/>
          </a:bodyPr>
          <a:lstStyle/>
          <a:p>
            <a:r>
              <a:rPr lang="en-US" dirty="0" smtClean="0"/>
              <a:t>RX norm codes not complete/ Unable to display photo most of the time</a:t>
            </a:r>
          </a:p>
          <a:p>
            <a:r>
              <a:rPr lang="en-US" dirty="0" smtClean="0"/>
              <a:t>Can’t hover for side effects or indication; stripped from original build</a:t>
            </a:r>
          </a:p>
          <a:p>
            <a:r>
              <a:rPr lang="en-US" dirty="0" smtClean="0"/>
              <a:t>Need to carefully prescribe and not use free text in Epic</a:t>
            </a:r>
          </a:p>
          <a:p>
            <a:r>
              <a:rPr lang="en-US" dirty="0" smtClean="0"/>
              <a:t>Not easy for the patient to see that they have moved the med from one side to the other</a:t>
            </a:r>
            <a:endParaRPr lang="en-US" dirty="0"/>
          </a:p>
        </p:txBody>
      </p:sp>
    </p:spTree>
    <p:extLst>
      <p:ext uri="{BB962C8B-B14F-4D97-AF65-F5344CB8AC3E}">
        <p14:creationId xmlns:p14="http://schemas.microsoft.com/office/powerpoint/2010/main" val="25506653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Patient Medication Data </a:t>
            </a:r>
            <a:br>
              <a:rPr lang="en-US" dirty="0" smtClean="0"/>
            </a:br>
            <a:r>
              <a:rPr lang="en-US" dirty="0" smtClean="0"/>
              <a:t>Retrieval via FHIR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57945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271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Tackling Gaps in Care Using Healthy Planet, FHIR, and the Duke Pillbox</a:t>
            </a:r>
            <a:endParaRPr lang="en-US" dirty="0"/>
          </a:p>
        </p:txBody>
      </p:sp>
      <p:sp>
        <p:nvSpPr>
          <p:cNvPr id="5" name="Content Placeholder 4"/>
          <p:cNvSpPr>
            <a:spLocks noGrp="1"/>
          </p:cNvSpPr>
          <p:nvPr>
            <p:ph idx="1"/>
          </p:nvPr>
        </p:nvSpPr>
        <p:spPr>
          <a:xfrm>
            <a:off x="838200" y="2144602"/>
            <a:ext cx="10515600" cy="3990384"/>
          </a:xfrm>
        </p:spPr>
        <p:txBody>
          <a:bodyPr>
            <a:normAutofit lnSpcReduction="10000"/>
          </a:bodyPr>
          <a:lstStyle/>
          <a:p>
            <a:pPr marL="285750" indent="-285750"/>
            <a:r>
              <a:rPr lang="en-US" sz="2800" dirty="0"/>
              <a:t>Adequate Blood </a:t>
            </a:r>
            <a:r>
              <a:rPr lang="en-US" sz="2800" dirty="0" smtClean="0"/>
              <a:t>Pressure (BP) </a:t>
            </a:r>
            <a:r>
              <a:rPr lang="en-US" sz="2800" dirty="0"/>
              <a:t>Control in patients with diabetes </a:t>
            </a:r>
            <a:r>
              <a:rPr lang="en-US" sz="2800" dirty="0" smtClean="0"/>
              <a:t>mellitus (DM) </a:t>
            </a:r>
            <a:r>
              <a:rPr lang="en-US" sz="2800" dirty="0"/>
              <a:t>can reduce and slow down progression of complications like kidney, heart disease, and stroke.</a:t>
            </a:r>
          </a:p>
          <a:p>
            <a:pPr marL="285750" indent="-285750"/>
            <a:r>
              <a:rPr lang="en-US" sz="2800" dirty="0"/>
              <a:t>25-40 % of patients with diabetes do not achieve BP goal</a:t>
            </a:r>
          </a:p>
          <a:p>
            <a:pPr marL="1028700" lvl="1">
              <a:buFont typeface="Arial"/>
              <a:buChar char="•"/>
            </a:pPr>
            <a:r>
              <a:rPr lang="en-US" dirty="0"/>
              <a:t>Duke Endocrinology </a:t>
            </a:r>
            <a:r>
              <a:rPr lang="en-US" dirty="0">
                <a:solidFill>
                  <a:srgbClr val="000090"/>
                </a:solidFill>
              </a:rPr>
              <a:t>4700 pts with DM</a:t>
            </a:r>
            <a:r>
              <a:rPr lang="en-US" dirty="0"/>
              <a:t>: </a:t>
            </a:r>
            <a:r>
              <a:rPr lang="en-US" dirty="0">
                <a:solidFill>
                  <a:schemeClr val="accent3">
                    <a:lumMod val="75000"/>
                  </a:schemeClr>
                </a:solidFill>
              </a:rPr>
              <a:t>27 % not at </a:t>
            </a:r>
            <a:r>
              <a:rPr lang="en-US" dirty="0" smtClean="0">
                <a:solidFill>
                  <a:schemeClr val="accent3">
                    <a:lumMod val="75000"/>
                  </a:schemeClr>
                </a:solidFill>
              </a:rPr>
              <a:t>goal</a:t>
            </a:r>
            <a:r>
              <a:rPr lang="en-US" dirty="0" smtClean="0"/>
              <a:t> </a:t>
            </a:r>
            <a:endParaRPr lang="en-US" dirty="0">
              <a:solidFill>
                <a:srgbClr val="FF0000"/>
              </a:solidFill>
            </a:endParaRPr>
          </a:p>
          <a:p>
            <a:pPr marL="1028700" lvl="1">
              <a:buFont typeface="Arial"/>
              <a:buChar char="•"/>
            </a:pPr>
            <a:r>
              <a:rPr lang="en-US" dirty="0"/>
              <a:t>DPC Range: </a:t>
            </a:r>
            <a:r>
              <a:rPr lang="en-US" dirty="0">
                <a:solidFill>
                  <a:srgbClr val="000090"/>
                </a:solidFill>
              </a:rPr>
              <a:t>21K pts with DM</a:t>
            </a:r>
            <a:r>
              <a:rPr lang="en-US" dirty="0">
                <a:solidFill>
                  <a:srgbClr val="FF0000"/>
                </a:solidFill>
              </a:rPr>
              <a:t>: </a:t>
            </a:r>
            <a:r>
              <a:rPr lang="en-US" dirty="0">
                <a:solidFill>
                  <a:schemeClr val="accent3">
                    <a:lumMod val="75000"/>
                  </a:schemeClr>
                </a:solidFill>
              </a:rPr>
              <a:t>21.3 % not at goal</a:t>
            </a:r>
          </a:p>
          <a:p>
            <a:pPr marL="285750" indent="-285750"/>
            <a:r>
              <a:rPr lang="en-US" sz="2800" dirty="0" smtClean="0"/>
              <a:t>Poor medication </a:t>
            </a:r>
            <a:r>
              <a:rPr lang="en-US" sz="2800" dirty="0"/>
              <a:t>adherence is a major factor in creating gaps in care with an estimated 50 % of diabetes patients who do not take medications as directed.  </a:t>
            </a:r>
          </a:p>
          <a:p>
            <a:endParaRPr lang="en-US" dirty="0"/>
          </a:p>
        </p:txBody>
      </p:sp>
    </p:spTree>
    <p:extLst>
      <p:ext uri="{BB962C8B-B14F-4D97-AF65-F5344CB8AC3E}">
        <p14:creationId xmlns:p14="http://schemas.microsoft.com/office/powerpoint/2010/main" val="45664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300" dirty="0" smtClean="0">
                <a:gradFill flip="none" rotWithShape="1">
                  <a:gsLst>
                    <a:gs pos="11000">
                      <a:schemeClr val="accent4">
                        <a:lumMod val="50000"/>
                      </a:schemeClr>
                    </a:gs>
                    <a:gs pos="89000">
                      <a:schemeClr val="accent3">
                        <a:lumMod val="75000"/>
                      </a:schemeClr>
                    </a:gs>
                  </a:gsLst>
                  <a:lin ang="16200000" scaled="1"/>
                  <a:tileRect/>
                </a:gradFill>
              </a:rPr>
              <a:t>Contributors &amp; Sponsors</a:t>
            </a:r>
            <a:endParaRPr lang="en-US" sz="5300" dirty="0">
              <a:gradFill flip="none" rotWithShape="1">
                <a:gsLst>
                  <a:gs pos="11000">
                    <a:schemeClr val="accent4">
                      <a:lumMod val="50000"/>
                    </a:schemeClr>
                  </a:gs>
                  <a:gs pos="89000">
                    <a:schemeClr val="accent3">
                      <a:lumMod val="75000"/>
                    </a:schemeClr>
                  </a:gs>
                </a:gsLst>
                <a:lin ang="16200000" scaled="1"/>
                <a:tileRect/>
              </a:gradFill>
            </a:endParaRPr>
          </a:p>
        </p:txBody>
      </p:sp>
      <p:sp>
        <p:nvSpPr>
          <p:cNvPr id="4" name="Content Placeholder 3"/>
          <p:cNvSpPr>
            <a:spLocks noGrp="1"/>
          </p:cNvSpPr>
          <p:nvPr>
            <p:ph sz="half" idx="2"/>
          </p:nvPr>
        </p:nvSpPr>
        <p:spPr>
          <a:xfrm>
            <a:off x="720809" y="1156286"/>
            <a:ext cx="10980861" cy="1927156"/>
          </a:xfrm>
        </p:spPr>
        <p:txBody>
          <a:bodyPr>
            <a:normAutofit fontScale="92500" lnSpcReduction="10000"/>
          </a:bodyPr>
          <a:lstStyle/>
          <a:p>
            <a:endParaRPr lang="en-US" dirty="0" smtClean="0"/>
          </a:p>
          <a:p>
            <a:r>
              <a:rPr lang="en-US" dirty="0"/>
              <a:t>The development and implementation of this project was supported by the </a:t>
            </a:r>
            <a:r>
              <a:rPr lang="en-US" dirty="0">
                <a:hlinkClick r:id="rId3"/>
              </a:rPr>
              <a:t>Duke Institute for Health Innovation</a:t>
            </a:r>
            <a:r>
              <a:rPr lang="en-US" dirty="0"/>
              <a:t> (DIHI). Duke Institute for Health Innovation focuses on catalyzing transformative innovations in health and health care at Duke University and Duke Health. </a:t>
            </a:r>
          </a:p>
          <a:p>
            <a:r>
              <a:rPr lang="en-US" dirty="0" err="1" smtClean="0"/>
              <a:t>Medapp</a:t>
            </a:r>
            <a:r>
              <a:rPr lang="en-US" dirty="0" smtClean="0"/>
              <a:t> Tech- Vendor</a:t>
            </a:r>
          </a:p>
        </p:txBody>
      </p:sp>
      <p:sp>
        <p:nvSpPr>
          <p:cNvPr id="8" name="Content Placeholder 5"/>
          <p:cNvSpPr>
            <a:spLocks noGrp="1"/>
          </p:cNvSpPr>
          <p:nvPr>
            <p:ph sz="quarter" idx="4"/>
          </p:nvPr>
        </p:nvSpPr>
        <p:spPr>
          <a:xfrm>
            <a:off x="720809" y="3083442"/>
            <a:ext cx="11616965" cy="3774557"/>
          </a:xfrm>
        </p:spPr>
        <p:txBody>
          <a:bodyPr>
            <a:normAutofit lnSpcReduction="10000"/>
          </a:bodyPr>
          <a:lstStyle/>
          <a:p>
            <a:r>
              <a:rPr lang="en-US" dirty="0" smtClean="0"/>
              <a:t>Katie </a:t>
            </a:r>
            <a:r>
              <a:rPr lang="en-US" dirty="0"/>
              <a:t>D. McMillan, MPH </a:t>
            </a:r>
            <a:br>
              <a:rPr lang="en-US" dirty="0"/>
            </a:br>
            <a:r>
              <a:rPr lang="en-US" dirty="0"/>
              <a:t>Senior Advisor, Duke Mobile App </a:t>
            </a:r>
            <a:r>
              <a:rPr lang="en-US" dirty="0" smtClean="0"/>
              <a:t>Gateway</a:t>
            </a:r>
          </a:p>
          <a:p>
            <a:r>
              <a:rPr lang="en-US" dirty="0"/>
              <a:t>Bradi Granger, MSN, </a:t>
            </a:r>
            <a:r>
              <a:rPr lang="en-US" dirty="0" smtClean="0"/>
              <a:t>PHD</a:t>
            </a:r>
          </a:p>
          <a:p>
            <a:pPr marL="0" indent="0">
              <a:buNone/>
            </a:pPr>
            <a:r>
              <a:rPr lang="en-US" dirty="0" smtClean="0"/>
              <a:t>    Research Professor Duke School of Nursing</a:t>
            </a:r>
          </a:p>
          <a:p>
            <a:r>
              <a:rPr lang="en-US" dirty="0" smtClean="0"/>
              <a:t>Felipe </a:t>
            </a:r>
            <a:r>
              <a:rPr lang="en-US" dirty="0"/>
              <a:t>Polo-Wood</a:t>
            </a:r>
            <a:br>
              <a:rPr lang="en-US" dirty="0"/>
            </a:br>
            <a:r>
              <a:rPr lang="en-US" dirty="0"/>
              <a:t>Sr. Manager Clinical Applications Technical </a:t>
            </a:r>
            <a:r>
              <a:rPr lang="en-US" dirty="0" smtClean="0"/>
              <a:t>Services</a:t>
            </a:r>
          </a:p>
          <a:p>
            <a:r>
              <a:rPr lang="en-US" dirty="0" smtClean="0"/>
              <a:t>Daniel Carroll                                                                                                                                </a:t>
            </a:r>
          </a:p>
          <a:p>
            <a:pPr marL="0" indent="0">
              <a:buNone/>
            </a:pPr>
            <a:r>
              <a:rPr lang="en-US" dirty="0"/>
              <a:t> </a:t>
            </a:r>
            <a:r>
              <a:rPr lang="en-US" dirty="0" smtClean="0"/>
              <a:t>   Software Developer</a:t>
            </a:r>
          </a:p>
          <a:p>
            <a:r>
              <a:rPr lang="en-US" dirty="0" smtClean="0"/>
              <a:t>Carrie Porterfield                                                                                                                       Software Developer</a:t>
            </a:r>
          </a:p>
          <a:p>
            <a:endParaRPr lang="en-US" dirty="0" smtClean="0"/>
          </a:p>
          <a:p>
            <a:endParaRPr lang="en-US" dirty="0"/>
          </a:p>
        </p:txBody>
      </p:sp>
    </p:spTree>
    <p:extLst>
      <p:ext uri="{BB962C8B-B14F-4D97-AF65-F5344CB8AC3E}">
        <p14:creationId xmlns:p14="http://schemas.microsoft.com/office/powerpoint/2010/main" val="8321093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Pillbox</a:t>
            </a:r>
          </a:p>
        </p:txBody>
      </p:sp>
      <p:pic>
        <p:nvPicPr>
          <p:cNvPr id="10" name="Duke Pillbox">
            <a:hlinkClick r:id="" action="ppaction://media"/>
          </p:cNvPr>
          <p:cNvPicPr>
            <a:picLocks noGrp="1" noChangeAspect="1"/>
          </p:cNvPicPr>
          <p:nvPr>
            <p:ph sz="half" idx="2"/>
            <a:videoFile r:link="rId2"/>
            <p:extLst>
              <p:ext uri="{DAA4B4D4-6D71-4841-9C94-3DE7FCFB9230}">
                <p14:media xmlns:p14="http://schemas.microsoft.com/office/powerpoint/2010/main" r:embed="rId1"/>
              </p:ext>
            </p:extLst>
          </p:nvPr>
        </p:nvPicPr>
        <p:blipFill>
          <a:blip r:embed="rId4"/>
          <a:stretch>
            <a:fillRect/>
          </a:stretch>
        </p:blipFill>
        <p:spPr>
          <a:xfrm>
            <a:off x="2886241" y="1535113"/>
            <a:ext cx="6220551" cy="4656527"/>
          </a:xfrm>
        </p:spPr>
      </p:pic>
    </p:spTree>
    <p:extLst>
      <p:ext uri="{BB962C8B-B14F-4D97-AF65-F5344CB8AC3E}">
        <p14:creationId xmlns:p14="http://schemas.microsoft.com/office/powerpoint/2010/main" val="39455166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mute="1">
                <p:cTn id="7" fill="hold" display="0">
                  <p:stCondLst>
                    <p:cond delay="indefinite"/>
                  </p:stCondLst>
                </p:cTn>
                <p:tgtEl>
                  <p:spTgt spid="10"/>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Tackling Gaps in Care Using Healthy Planet, </a:t>
            </a:r>
            <a:r>
              <a:rPr lang="en-US" dirty="0" smtClean="0"/>
              <a:t>FHIR</a:t>
            </a:r>
            <a:r>
              <a:rPr lang="en-US" dirty="0"/>
              <a:t>, and the Duke Pill Box</a:t>
            </a:r>
          </a:p>
        </p:txBody>
      </p:sp>
      <p:sp>
        <p:nvSpPr>
          <p:cNvPr id="5" name="Content Placeholder 4"/>
          <p:cNvSpPr>
            <a:spLocks noGrp="1"/>
          </p:cNvSpPr>
          <p:nvPr>
            <p:ph idx="1"/>
          </p:nvPr>
        </p:nvSpPr>
        <p:spPr/>
        <p:txBody>
          <a:bodyPr/>
          <a:lstStyle/>
          <a:p>
            <a:pPr lvl="1"/>
            <a:r>
              <a:rPr lang="en-US" b="1" dirty="0" smtClean="0"/>
              <a:t>Aim: </a:t>
            </a:r>
            <a:r>
              <a:rPr lang="en-US" dirty="0"/>
              <a:t>Improve medication adherence and control of hypertension among patients with DM by implementing a Pillbox tool integrated within our EHR</a:t>
            </a:r>
          </a:p>
          <a:p>
            <a:pPr lvl="1"/>
            <a:r>
              <a:rPr lang="en-US" dirty="0" smtClean="0"/>
              <a:t>Providers </a:t>
            </a:r>
            <a:r>
              <a:rPr lang="en-US" dirty="0"/>
              <a:t>use Dashboard to identify DM patients and BP above goal</a:t>
            </a:r>
          </a:p>
          <a:p>
            <a:pPr lvl="1"/>
            <a:r>
              <a:rPr lang="en-US" dirty="0"/>
              <a:t>Offer patients the use of the electronic Duke </a:t>
            </a:r>
            <a:r>
              <a:rPr lang="en-US" dirty="0" smtClean="0"/>
              <a:t>Pillbox via MyChart</a:t>
            </a:r>
            <a:endParaRPr lang="en-US" dirty="0"/>
          </a:p>
          <a:p>
            <a:endParaRPr lang="en-US" dirty="0"/>
          </a:p>
        </p:txBody>
      </p:sp>
    </p:spTree>
    <p:extLst>
      <p:ext uri="{BB962C8B-B14F-4D97-AF65-F5344CB8AC3E}">
        <p14:creationId xmlns:p14="http://schemas.microsoft.com/office/powerpoint/2010/main" val="138056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Achievable Outcomes and ROI</a:t>
            </a:r>
          </a:p>
        </p:txBody>
      </p:sp>
      <p:sp>
        <p:nvSpPr>
          <p:cNvPr id="3" name="Content Placeholder 2"/>
          <p:cNvSpPr>
            <a:spLocks noGrp="1"/>
          </p:cNvSpPr>
          <p:nvPr>
            <p:ph idx="1"/>
          </p:nvPr>
        </p:nvSpPr>
        <p:spPr/>
        <p:txBody>
          <a:bodyPr>
            <a:normAutofit fontScale="85000" lnSpcReduction="20000"/>
          </a:bodyPr>
          <a:lstStyle/>
          <a:p>
            <a:r>
              <a:rPr lang="en-US" dirty="0"/>
              <a:t>Clinical Outcomes:</a:t>
            </a:r>
          </a:p>
          <a:p>
            <a:pPr lvl="1"/>
            <a:r>
              <a:rPr lang="en-US" dirty="0"/>
              <a:t>Reduce hypertension in patients w/ diabetes</a:t>
            </a:r>
          </a:p>
          <a:p>
            <a:pPr lvl="1"/>
            <a:r>
              <a:rPr lang="en-US" dirty="0"/>
              <a:t>Reduce A1c to goal</a:t>
            </a:r>
          </a:p>
          <a:p>
            <a:r>
              <a:rPr lang="en-US" dirty="0"/>
              <a:t>Quality and Processes of Care Outcomes:</a:t>
            </a:r>
          </a:p>
          <a:p>
            <a:pPr lvl="1"/>
            <a:r>
              <a:rPr lang="en-US" dirty="0"/>
              <a:t>Improve AHA/ADA Guideline compliance</a:t>
            </a:r>
          </a:p>
          <a:p>
            <a:pPr lvl="1"/>
            <a:r>
              <a:rPr lang="en-US" dirty="0"/>
              <a:t>Improve patient education, skill-based learning </a:t>
            </a:r>
          </a:p>
          <a:p>
            <a:pPr lvl="1"/>
            <a:r>
              <a:rPr lang="en-US" dirty="0"/>
              <a:t>Improve medication reconciliation </a:t>
            </a:r>
          </a:p>
          <a:p>
            <a:pPr lvl="1"/>
            <a:r>
              <a:rPr lang="en-US" dirty="0"/>
              <a:t>Improve patient satisfaction</a:t>
            </a:r>
          </a:p>
          <a:p>
            <a:r>
              <a:rPr lang="en-US" dirty="0" smtClean="0"/>
              <a:t>Return </a:t>
            </a:r>
            <a:r>
              <a:rPr lang="en-US" dirty="0"/>
              <a:t>on Investment</a:t>
            </a:r>
          </a:p>
          <a:p>
            <a:pPr lvl="1"/>
            <a:r>
              <a:rPr lang="en-US" dirty="0"/>
              <a:t>Reduction in DM deaths and complications</a:t>
            </a:r>
          </a:p>
          <a:p>
            <a:pPr lvl="1"/>
            <a:r>
              <a:rPr lang="en-US" dirty="0"/>
              <a:t>Preliminary data for research applications</a:t>
            </a:r>
          </a:p>
          <a:p>
            <a:pPr lvl="1"/>
            <a:r>
              <a:rPr lang="en-US" dirty="0"/>
              <a:t>Population Health / Meaningful Use</a:t>
            </a:r>
          </a:p>
          <a:p>
            <a:endParaRPr lang="en-US" dirty="0"/>
          </a:p>
        </p:txBody>
      </p:sp>
    </p:spTree>
    <p:extLst>
      <p:ext uri="{BB962C8B-B14F-4D97-AF65-F5344CB8AC3E}">
        <p14:creationId xmlns:p14="http://schemas.microsoft.com/office/powerpoint/2010/main" val="82649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Components of this Project</a:t>
            </a:r>
          </a:p>
        </p:txBody>
      </p:sp>
      <p:sp>
        <p:nvSpPr>
          <p:cNvPr id="3" name="Content Placeholder 2"/>
          <p:cNvSpPr>
            <a:spLocks noGrp="1"/>
          </p:cNvSpPr>
          <p:nvPr>
            <p:ph idx="1"/>
          </p:nvPr>
        </p:nvSpPr>
        <p:spPr/>
        <p:txBody>
          <a:bodyPr>
            <a:normAutofit/>
          </a:bodyPr>
          <a:lstStyle/>
          <a:p>
            <a:r>
              <a:rPr lang="en-US" dirty="0"/>
              <a:t>Healthy Planet Endocrine Dashboard</a:t>
            </a:r>
          </a:p>
          <a:p>
            <a:pPr lvl="1"/>
            <a:r>
              <a:rPr lang="en-US" dirty="0" smtClean="0"/>
              <a:t>Using </a:t>
            </a:r>
            <a:r>
              <a:rPr lang="en-US" dirty="0"/>
              <a:t>Healthy Planet Dashboards to i</a:t>
            </a:r>
            <a:r>
              <a:rPr lang="en-US" dirty="0" smtClean="0"/>
              <a:t>dentify  diabetic patients with BP not </a:t>
            </a:r>
            <a:r>
              <a:rPr lang="en-US" dirty="0"/>
              <a:t>at goal</a:t>
            </a:r>
          </a:p>
          <a:p>
            <a:r>
              <a:rPr lang="en-US" dirty="0" smtClean="0"/>
              <a:t>Recruitment </a:t>
            </a:r>
            <a:r>
              <a:rPr lang="en-US" dirty="0"/>
              <a:t>of </a:t>
            </a:r>
            <a:r>
              <a:rPr lang="en-US" dirty="0" smtClean="0"/>
              <a:t>Patients</a:t>
            </a:r>
          </a:p>
          <a:p>
            <a:pPr lvl="1"/>
            <a:r>
              <a:rPr lang="en-US" dirty="0"/>
              <a:t>Using Dashboard to generate Reporting Workbench report (RWB) to identify DM patients with gaps in </a:t>
            </a:r>
            <a:r>
              <a:rPr lang="en-US" dirty="0" smtClean="0"/>
              <a:t>care</a:t>
            </a:r>
          </a:p>
          <a:p>
            <a:pPr lvl="1"/>
            <a:r>
              <a:rPr lang="en-US" dirty="0" smtClean="0"/>
              <a:t>Using </a:t>
            </a:r>
            <a:r>
              <a:rPr lang="en-US" dirty="0"/>
              <a:t>bulk communication method to generate MyChart </a:t>
            </a:r>
            <a:r>
              <a:rPr lang="en-US" dirty="0" smtClean="0"/>
              <a:t>message</a:t>
            </a:r>
            <a:endParaRPr lang="en-US" dirty="0"/>
          </a:p>
        </p:txBody>
      </p:sp>
    </p:spTree>
    <p:extLst>
      <p:ext uri="{BB962C8B-B14F-4D97-AF65-F5344CB8AC3E}">
        <p14:creationId xmlns:p14="http://schemas.microsoft.com/office/powerpoint/2010/main" val="2444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Healthy Planet Endocrine Dashboard</a:t>
            </a:r>
          </a:p>
        </p:txBody>
      </p:sp>
      <p:sp>
        <p:nvSpPr>
          <p:cNvPr id="5" name="TextBox 4"/>
          <p:cNvSpPr txBox="1"/>
          <p:nvPr/>
        </p:nvSpPr>
        <p:spPr>
          <a:xfrm>
            <a:off x="4023721" y="5888932"/>
            <a:ext cx="5786728" cy="369332"/>
          </a:xfrm>
          <a:prstGeom prst="rect">
            <a:avLst/>
          </a:prstGeom>
          <a:noFill/>
        </p:spPr>
        <p:txBody>
          <a:bodyPr wrap="square" rtlCol="0">
            <a:spAutoFit/>
          </a:bodyPr>
          <a:lstStyle/>
          <a:p>
            <a:r>
              <a:rPr lang="en-US" b="1" dirty="0" smtClean="0">
                <a:solidFill>
                  <a:schemeClr val="accent5">
                    <a:lumMod val="75000"/>
                  </a:schemeClr>
                </a:solidFill>
              </a:rPr>
              <a:t>Hover here to see numerator and denominator</a:t>
            </a:r>
            <a:endParaRPr lang="en-US" b="1" dirty="0">
              <a:solidFill>
                <a:schemeClr val="accent5">
                  <a:lumMod val="75000"/>
                </a:schemeClr>
              </a:solidFill>
            </a:endParaRPr>
          </a:p>
        </p:txBody>
      </p:sp>
      <p:pic>
        <p:nvPicPr>
          <p:cNvPr id="8" name="Content Placeholder 7"/>
          <p:cNvPicPr>
            <a:picLocks noGrp="1" noChangeAspect="1"/>
          </p:cNvPicPr>
          <p:nvPr>
            <p:ph idx="1"/>
          </p:nvPr>
        </p:nvPicPr>
        <p:blipFill>
          <a:blip r:embed="rId2"/>
          <a:stretch>
            <a:fillRect/>
          </a:stretch>
        </p:blipFill>
        <p:spPr>
          <a:xfrm>
            <a:off x="669029" y="1690689"/>
            <a:ext cx="5364844" cy="3301442"/>
          </a:xfrm>
          <a:prstGeom prst="rect">
            <a:avLst/>
          </a:prstGeom>
        </p:spPr>
      </p:pic>
      <p:cxnSp>
        <p:nvCxnSpPr>
          <p:cNvPr id="6" name="Straight Arrow Connector 5"/>
          <p:cNvCxnSpPr/>
          <p:nvPr/>
        </p:nvCxnSpPr>
        <p:spPr>
          <a:xfrm flipH="1" flipV="1">
            <a:off x="3351451" y="2956822"/>
            <a:ext cx="1188709" cy="27252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3"/>
          <a:stretch>
            <a:fillRect/>
          </a:stretch>
        </p:blipFill>
        <p:spPr>
          <a:xfrm>
            <a:off x="6448392" y="1690689"/>
            <a:ext cx="5568527" cy="3301808"/>
          </a:xfrm>
          <a:prstGeom prst="rect">
            <a:avLst/>
          </a:prstGeom>
        </p:spPr>
      </p:pic>
    </p:spTree>
    <p:extLst>
      <p:ext uri="{BB962C8B-B14F-4D97-AF65-F5344CB8AC3E}">
        <p14:creationId xmlns:p14="http://schemas.microsoft.com/office/powerpoint/2010/main" val="127948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Healthy Planet Endocrine Dashboard</a:t>
            </a:r>
          </a:p>
        </p:txBody>
      </p:sp>
      <p:sp>
        <p:nvSpPr>
          <p:cNvPr id="5" name="Rectangle 4"/>
          <p:cNvSpPr/>
          <p:nvPr/>
        </p:nvSpPr>
        <p:spPr>
          <a:xfrm>
            <a:off x="1429328" y="6056710"/>
            <a:ext cx="7493000" cy="461665"/>
          </a:xfrm>
          <a:prstGeom prst="rect">
            <a:avLst/>
          </a:prstGeom>
        </p:spPr>
        <p:txBody>
          <a:bodyPr wrap="square">
            <a:spAutoFit/>
          </a:bodyPr>
          <a:lstStyle/>
          <a:p>
            <a:r>
              <a:rPr lang="en-US" sz="2400" b="1" dirty="0" smtClean="0">
                <a:solidFill>
                  <a:schemeClr val="accent5">
                    <a:lumMod val="75000"/>
                  </a:schemeClr>
                </a:solidFill>
              </a:rPr>
              <a:t>We now have 4786 patients on the Dashboard </a:t>
            </a:r>
            <a:endParaRPr lang="en-US" sz="2400" b="1" dirty="0">
              <a:solidFill>
                <a:schemeClr val="accent5">
                  <a:lumMod val="75000"/>
                </a:schemeClr>
              </a:solidFill>
            </a:endParaRPr>
          </a:p>
        </p:txBody>
      </p:sp>
      <p:sp>
        <p:nvSpPr>
          <p:cNvPr id="3" name="Content Placeholder 2"/>
          <p:cNvSpPr>
            <a:spLocks noGrp="1"/>
          </p:cNvSpPr>
          <p:nvPr>
            <p:ph idx="1"/>
          </p:nvPr>
        </p:nvSpPr>
        <p:spPr>
          <a:xfrm>
            <a:off x="1429328" y="1825625"/>
            <a:ext cx="9924472" cy="3545146"/>
          </a:xfrm>
        </p:spPr>
        <p:txBody>
          <a:bodyPr/>
          <a:lstStyle/>
          <a:p>
            <a:endParaRPr lang="en-US" dirty="0"/>
          </a:p>
        </p:txBody>
      </p:sp>
      <p:pic>
        <p:nvPicPr>
          <p:cNvPr id="6" name="Picture 5"/>
          <p:cNvPicPr>
            <a:picLocks noChangeAspect="1"/>
          </p:cNvPicPr>
          <p:nvPr/>
        </p:nvPicPr>
        <p:blipFill>
          <a:blip r:embed="rId2"/>
          <a:stretch>
            <a:fillRect/>
          </a:stretch>
        </p:blipFill>
        <p:spPr>
          <a:xfrm>
            <a:off x="838200" y="1825624"/>
            <a:ext cx="10054050" cy="3952875"/>
          </a:xfrm>
          <a:prstGeom prst="rect">
            <a:avLst/>
          </a:prstGeom>
        </p:spPr>
      </p:pic>
    </p:spTree>
    <p:extLst>
      <p:ext uri="{BB962C8B-B14F-4D97-AF65-F5344CB8AC3E}">
        <p14:creationId xmlns:p14="http://schemas.microsoft.com/office/powerpoint/2010/main" val="221470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Dashboard to </a:t>
            </a:r>
            <a:r>
              <a:rPr lang="en-US" dirty="0" smtClean="0"/>
              <a:t>Create </a:t>
            </a:r>
            <a:r>
              <a:rPr lang="en-US" dirty="0"/>
              <a:t>RWB Reports</a:t>
            </a:r>
            <a:br>
              <a:rPr lang="en-US" dirty="0"/>
            </a:br>
            <a:endParaRPr lang="en-US" dirty="0"/>
          </a:p>
        </p:txBody>
      </p:sp>
      <p:pic>
        <p:nvPicPr>
          <p:cNvPr id="5" name="Content Placeholder 3"/>
          <p:cNvPicPr>
            <a:picLocks noGrp="1" noChangeAspect="1"/>
          </p:cNvPicPr>
          <p:nvPr>
            <p:ph idx="1"/>
          </p:nvPr>
        </p:nvPicPr>
        <p:blipFill>
          <a:blip r:embed="rId3"/>
          <a:srcRect t="2622" b="2622"/>
          <a:stretch>
            <a:fillRect/>
          </a:stretch>
        </p:blipFill>
        <p:spPr>
          <a:xfrm>
            <a:off x="1037221" y="1302228"/>
            <a:ext cx="7153275" cy="3934057"/>
          </a:xfrm>
        </p:spPr>
      </p:pic>
      <p:sp>
        <p:nvSpPr>
          <p:cNvPr id="6" name="TextBox 5"/>
          <p:cNvSpPr txBox="1"/>
          <p:nvPr/>
        </p:nvSpPr>
        <p:spPr>
          <a:xfrm>
            <a:off x="4590473" y="5855855"/>
            <a:ext cx="3600023" cy="369332"/>
          </a:xfrm>
          <a:prstGeom prst="rect">
            <a:avLst/>
          </a:prstGeom>
          <a:noFill/>
        </p:spPr>
        <p:txBody>
          <a:bodyPr wrap="square" rtlCol="0">
            <a:spAutoFit/>
          </a:bodyPr>
          <a:lstStyle/>
          <a:p>
            <a:r>
              <a:rPr lang="en-US" b="1" dirty="0" smtClean="0">
                <a:solidFill>
                  <a:srgbClr val="FF0000"/>
                </a:solidFill>
              </a:rPr>
              <a:t>CLICK HERE TO LAUNCH RWB</a:t>
            </a:r>
            <a:endParaRPr lang="en-US" b="1" dirty="0">
              <a:solidFill>
                <a:srgbClr val="FF0000"/>
              </a:solidFill>
            </a:endParaRPr>
          </a:p>
        </p:txBody>
      </p:sp>
      <p:cxnSp>
        <p:nvCxnSpPr>
          <p:cNvPr id="7" name="Straight Arrow Connector 6"/>
          <p:cNvCxnSpPr/>
          <p:nvPr/>
        </p:nvCxnSpPr>
        <p:spPr>
          <a:xfrm flipH="1" flipV="1">
            <a:off x="2229647" y="4847825"/>
            <a:ext cx="2261316" cy="119269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06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ED6D6D"/>
      </a:accent6>
      <a:hlink>
        <a:srgbClr val="6B9F25"/>
      </a:hlink>
      <a:folHlink>
        <a:srgbClr val="8C8C8C"/>
      </a:folHlink>
    </a:clrScheme>
    <a:fontScheme name="UGM17 A">
      <a:majorFont>
        <a:latin typeface="Segoe UI Black"/>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6">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ED6D6D"/>
      </a:accent6>
      <a:hlink>
        <a:srgbClr val="6B9F25"/>
      </a:hlink>
      <a:folHlink>
        <a:srgbClr val="8C8C8C"/>
      </a:folHlink>
    </a:clrScheme>
    <a:fontScheme name="UGM17 A">
      <a:majorFont>
        <a:latin typeface="Segoe UI Black"/>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6">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ED6D6D"/>
      </a:accent6>
      <a:hlink>
        <a:srgbClr val="6B9F25"/>
      </a:hlink>
      <a:folHlink>
        <a:srgbClr val="8C8C8C"/>
      </a:folHlink>
    </a:clrScheme>
    <a:fontScheme name="UGM17 A">
      <a:majorFont>
        <a:latin typeface="Segoe UI Black"/>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ustom 3">
      <a:majorFont>
        <a:latin typeface="Century Schoolbook"/>
        <a:ea typeface=""/>
        <a:cs typeface=""/>
      </a:majorFont>
      <a:minorFont>
        <a:latin typeface="ITC Avant Garde Std B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8988</TotalTime>
  <Words>1172</Words>
  <Application>Microsoft Office PowerPoint</Application>
  <PresentationFormat>Widescreen</PresentationFormat>
  <Paragraphs>158</Paragraphs>
  <Slides>31</Slides>
  <Notes>7</Notes>
  <HiddenSlides>0</HiddenSlides>
  <MMClips>1</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31</vt:i4>
      </vt:variant>
    </vt:vector>
  </HeadingPairs>
  <TitlesOfParts>
    <vt:vector size="45" baseType="lpstr">
      <vt:lpstr>Arial</vt:lpstr>
      <vt:lpstr>Calibri</vt:lpstr>
      <vt:lpstr>Cambria</vt:lpstr>
      <vt:lpstr>Century Gothic</vt:lpstr>
      <vt:lpstr>Century Schoolbook</vt:lpstr>
      <vt:lpstr>ITC Avant Garde Std Bk</vt:lpstr>
      <vt:lpstr>Segoe UI</vt:lpstr>
      <vt:lpstr>Segoe UI Black</vt:lpstr>
      <vt:lpstr>Segoe UI Semilight</vt:lpstr>
      <vt:lpstr>Wingdings</vt:lpstr>
      <vt:lpstr>Office Theme</vt:lpstr>
      <vt:lpstr>1_Office Theme</vt:lpstr>
      <vt:lpstr>2_Office Theme</vt:lpstr>
      <vt:lpstr>Custom Design</vt:lpstr>
      <vt:lpstr>Tackling Gaps in Care Using Healthy Planet, FHIR, and the Duke Pillbox</vt:lpstr>
      <vt:lpstr>What is Pillbox?</vt:lpstr>
      <vt:lpstr>Tackling Gaps in Care Using Healthy Planet, FHIR, and the Duke Pillbox</vt:lpstr>
      <vt:lpstr>Tackling Gaps in Care Using Healthy Planet, FHIR, and the Duke Pill Box</vt:lpstr>
      <vt:lpstr>Achievable Outcomes and ROI</vt:lpstr>
      <vt:lpstr>Components of this Project</vt:lpstr>
      <vt:lpstr>Healthy Planet Endocrine Dashboard</vt:lpstr>
      <vt:lpstr>Healthy Planet Endocrine Dashboard</vt:lpstr>
      <vt:lpstr>Using Dashboard to Create RWB Reports </vt:lpstr>
      <vt:lpstr>Identifying Patients for Duke Pill Box</vt:lpstr>
      <vt:lpstr>Using Dashboard to Create RWB Reports</vt:lpstr>
      <vt:lpstr>Changing Report from RWB</vt:lpstr>
      <vt:lpstr>Bulk Communication</vt:lpstr>
      <vt:lpstr>Bulk Communication</vt:lpstr>
      <vt:lpstr>Bulk Communication</vt:lpstr>
      <vt:lpstr>Patient Recruitment </vt:lpstr>
      <vt:lpstr>Adding Pillbox to MyChart</vt:lpstr>
      <vt:lpstr>Pillbox Smart Phrase Implemented in Maestro</vt:lpstr>
      <vt:lpstr>Smart Data Element</vt:lpstr>
      <vt:lpstr>Use of Pillbox SmartLink &amp; SDE</vt:lpstr>
      <vt:lpstr>Adding Pillbox to MyChart</vt:lpstr>
      <vt:lpstr>Duke MyChart</vt:lpstr>
      <vt:lpstr>Clinical Components</vt:lpstr>
      <vt:lpstr>Pillbox</vt:lpstr>
      <vt:lpstr>HL7-FHIR Pillbox Schema</vt:lpstr>
      <vt:lpstr>Implementation Components</vt:lpstr>
      <vt:lpstr>Progress Update </vt:lpstr>
      <vt:lpstr>Roadblocks and Barriers/ Lessons Learned</vt:lpstr>
      <vt:lpstr>Patient Medication Data  Retrieval via FHIR</vt:lpstr>
      <vt:lpstr>Contributors &amp; Sponsors</vt:lpstr>
      <vt:lpstr>Pillbox</vt:lpstr>
    </vt:vector>
  </TitlesOfParts>
  <Company>Epic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Korsmo</dc:creator>
  <cp:lastModifiedBy>Suresh Balu</cp:lastModifiedBy>
  <cp:revision>167</cp:revision>
  <dcterms:created xsi:type="dcterms:W3CDTF">2017-05-12T16:33:21Z</dcterms:created>
  <dcterms:modified xsi:type="dcterms:W3CDTF">2017-10-10T02:14:36Z</dcterms:modified>
</cp:coreProperties>
</file>